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57" r:id="rId3"/>
    <p:sldId id="259" r:id="rId4"/>
    <p:sldId id="260" r:id="rId5"/>
    <p:sldId id="261" r:id="rId6"/>
    <p:sldId id="305" r:id="rId7"/>
    <p:sldId id="306" r:id="rId8"/>
    <p:sldId id="307" r:id="rId9"/>
    <p:sldId id="270" r:id="rId10"/>
    <p:sldId id="319" r:id="rId11"/>
    <p:sldId id="308" r:id="rId12"/>
    <p:sldId id="266" r:id="rId13"/>
    <p:sldId id="267" r:id="rId14"/>
    <p:sldId id="271" r:id="rId15"/>
    <p:sldId id="272" r:id="rId16"/>
    <p:sldId id="273" r:id="rId17"/>
    <p:sldId id="275" r:id="rId18"/>
    <p:sldId id="299" r:id="rId19"/>
    <p:sldId id="276" r:id="rId20"/>
    <p:sldId id="279" r:id="rId21"/>
    <p:sldId id="298" r:id="rId22"/>
    <p:sldId id="280" r:id="rId23"/>
    <p:sldId id="281" r:id="rId24"/>
    <p:sldId id="282" r:id="rId25"/>
    <p:sldId id="283" r:id="rId26"/>
    <p:sldId id="285" r:id="rId27"/>
    <p:sldId id="286" r:id="rId28"/>
    <p:sldId id="320" r:id="rId29"/>
    <p:sldId id="288" r:id="rId30"/>
    <p:sldId id="321" r:id="rId31"/>
    <p:sldId id="309" r:id="rId32"/>
    <p:sldId id="322" r:id="rId33"/>
    <p:sldId id="323" r:id="rId34"/>
    <p:sldId id="290" r:id="rId35"/>
    <p:sldId id="29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2BF8854-4A55-8D33-1903-D152052CAB5D}" name="Garcia, Christina" initials="GC" userId="S::cgarcia@idoa.in.gov::d83705a8-3f37-45b3-8efd-d0f182cdb294" providerId="AD"/>
  <p188:author id="{860E406D-CFC7-87CA-6D06-61EE41D3F2BE}" name="Garcia, Christina" initials="" userId="S::CGarcia@idoa.IN.gov::d83705a8-3f37-45b3-8efd-d0f182cdb294" providerId="AD"/>
  <p188:author id="{BAB523D1-973B-8C9F-150B-2EC9B2139F19}" name="Embry, Angela" initials="AE" userId="S::AnEmbry@idoa.IN.gov::2d9ed074-b4ef-4c03-9df1-c9cbd61bd92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5A2D79-259C-2AED-5EF7-B85E9A44C9D4}" v="4" dt="2024-10-16T16:34:08.8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cia, Christina" userId="S::cgarcia@idoa.in.gov::d83705a8-3f37-45b3-8efd-d0f182cdb294" providerId="AD" clId="Web-{2D27622D-AAF5-B0A8-49FA-95FD56B2476D}"/>
    <pc:docChg chg="modSld">
      <pc:chgData name="Garcia, Christina" userId="S::cgarcia@idoa.in.gov::d83705a8-3f37-45b3-8efd-d0f182cdb294" providerId="AD" clId="Web-{2D27622D-AAF5-B0A8-49FA-95FD56B2476D}" dt="2024-10-04T13:22:54.495" v="12" actId="20577"/>
      <pc:docMkLst>
        <pc:docMk/>
      </pc:docMkLst>
      <pc:sldChg chg="modSp">
        <pc:chgData name="Garcia, Christina" userId="S::cgarcia@idoa.in.gov::d83705a8-3f37-45b3-8efd-d0f182cdb294" providerId="AD" clId="Web-{2D27622D-AAF5-B0A8-49FA-95FD56B2476D}" dt="2024-10-04T13:22:54.495" v="12" actId="20577"/>
        <pc:sldMkLst>
          <pc:docMk/>
          <pc:sldMk cId="483112830" sldId="267"/>
        </pc:sldMkLst>
        <pc:spChg chg="mod">
          <ac:chgData name="Garcia, Christina" userId="S::cgarcia@idoa.in.gov::d83705a8-3f37-45b3-8efd-d0f182cdb294" providerId="AD" clId="Web-{2D27622D-AAF5-B0A8-49FA-95FD56B2476D}" dt="2024-10-04T13:22:54.495" v="12" actId="20577"/>
          <ac:spMkLst>
            <pc:docMk/>
            <pc:sldMk cId="483112830" sldId="267"/>
            <ac:spMk id="6" creationId="{00000000-0000-0000-0000-000000000000}"/>
          </ac:spMkLst>
        </pc:spChg>
      </pc:sldChg>
    </pc:docChg>
  </pc:docChgLst>
  <pc:docChgLst>
    <pc:chgData name="Embry, Angela" userId="2d9ed074-b4ef-4c03-9df1-c9cbd61bd921" providerId="ADAL" clId="{932A3604-1826-40F6-AEDE-4BC51D60B76B}"/>
    <pc:docChg chg="custSel modSld">
      <pc:chgData name="Embry, Angela" userId="2d9ed074-b4ef-4c03-9df1-c9cbd61bd921" providerId="ADAL" clId="{932A3604-1826-40F6-AEDE-4BC51D60B76B}" dt="2024-10-04T16:46:32.331" v="421" actId="207"/>
      <pc:docMkLst>
        <pc:docMk/>
      </pc:docMkLst>
      <pc:sldChg chg="modSp mod">
        <pc:chgData name="Embry, Angela" userId="2d9ed074-b4ef-4c03-9df1-c9cbd61bd921" providerId="ADAL" clId="{932A3604-1826-40F6-AEDE-4BC51D60B76B}" dt="2024-10-04T12:09:35.991" v="346" actId="6549"/>
        <pc:sldMkLst>
          <pc:docMk/>
          <pc:sldMk cId="3596126228" sldId="257"/>
        </pc:sldMkLst>
        <pc:spChg chg="mod">
          <ac:chgData name="Embry, Angela" userId="2d9ed074-b4ef-4c03-9df1-c9cbd61bd921" providerId="ADAL" clId="{932A3604-1826-40F6-AEDE-4BC51D60B76B}" dt="2024-10-04T12:09:35.991" v="346" actId="6549"/>
          <ac:spMkLst>
            <pc:docMk/>
            <pc:sldMk cId="3596126228" sldId="257"/>
            <ac:spMk id="9" creationId="{00000000-0000-0000-0000-000000000000}"/>
          </ac:spMkLst>
        </pc:spChg>
      </pc:sldChg>
      <pc:sldChg chg="modSp mod">
        <pc:chgData name="Embry, Angela" userId="2d9ed074-b4ef-4c03-9df1-c9cbd61bd921" providerId="ADAL" clId="{932A3604-1826-40F6-AEDE-4BC51D60B76B}" dt="2024-10-04T12:23:21.691" v="366" actId="20577"/>
        <pc:sldMkLst>
          <pc:docMk/>
          <pc:sldMk cId="1641067088" sldId="259"/>
        </pc:sldMkLst>
        <pc:spChg chg="mod">
          <ac:chgData name="Embry, Angela" userId="2d9ed074-b4ef-4c03-9df1-c9cbd61bd921" providerId="ADAL" clId="{932A3604-1826-40F6-AEDE-4BC51D60B76B}" dt="2024-10-04T12:23:21.691" v="366" actId="20577"/>
          <ac:spMkLst>
            <pc:docMk/>
            <pc:sldMk cId="1641067088" sldId="259"/>
            <ac:spMk id="6" creationId="{00000000-0000-0000-0000-000000000000}"/>
          </ac:spMkLst>
        </pc:spChg>
      </pc:sldChg>
      <pc:sldChg chg="modSp mod">
        <pc:chgData name="Embry, Angela" userId="2d9ed074-b4ef-4c03-9df1-c9cbd61bd921" providerId="ADAL" clId="{932A3604-1826-40F6-AEDE-4BC51D60B76B}" dt="2024-10-04T12:25:49.052" v="401" actId="207"/>
        <pc:sldMkLst>
          <pc:docMk/>
          <pc:sldMk cId="4237097398" sldId="260"/>
        </pc:sldMkLst>
        <pc:spChg chg="mod">
          <ac:chgData name="Embry, Angela" userId="2d9ed074-b4ef-4c03-9df1-c9cbd61bd921" providerId="ADAL" clId="{932A3604-1826-40F6-AEDE-4BC51D60B76B}" dt="2024-10-04T12:25:49.052" v="401" actId="207"/>
          <ac:spMkLst>
            <pc:docMk/>
            <pc:sldMk cId="4237097398" sldId="260"/>
            <ac:spMk id="6" creationId="{00000000-0000-0000-0000-000000000000}"/>
          </ac:spMkLst>
        </pc:spChg>
      </pc:sldChg>
      <pc:sldChg chg="modSp mod">
        <pc:chgData name="Embry, Angela" userId="2d9ed074-b4ef-4c03-9df1-c9cbd61bd921" providerId="ADAL" clId="{932A3604-1826-40F6-AEDE-4BC51D60B76B}" dt="2024-10-03T18:49:35.848" v="148" actId="6549"/>
        <pc:sldMkLst>
          <pc:docMk/>
          <pc:sldMk cId="593248629" sldId="261"/>
        </pc:sldMkLst>
        <pc:spChg chg="mod">
          <ac:chgData name="Embry, Angela" userId="2d9ed074-b4ef-4c03-9df1-c9cbd61bd921" providerId="ADAL" clId="{932A3604-1826-40F6-AEDE-4BC51D60B76B}" dt="2024-10-03T18:49:35.848" v="148" actId="6549"/>
          <ac:spMkLst>
            <pc:docMk/>
            <pc:sldMk cId="593248629" sldId="261"/>
            <ac:spMk id="6" creationId="{00000000-0000-0000-0000-000000000000}"/>
          </ac:spMkLst>
        </pc:spChg>
      </pc:sldChg>
      <pc:sldChg chg="modSp mod">
        <pc:chgData name="Embry, Angela" userId="2d9ed074-b4ef-4c03-9df1-c9cbd61bd921" providerId="ADAL" clId="{932A3604-1826-40F6-AEDE-4BC51D60B76B}" dt="2024-10-04T13:49:24.871" v="406" actId="207"/>
        <pc:sldMkLst>
          <pc:docMk/>
          <pc:sldMk cId="483112830" sldId="267"/>
        </pc:sldMkLst>
        <pc:spChg chg="mod">
          <ac:chgData name="Embry, Angela" userId="2d9ed074-b4ef-4c03-9df1-c9cbd61bd921" providerId="ADAL" clId="{932A3604-1826-40F6-AEDE-4BC51D60B76B}" dt="2024-10-04T13:49:24.871" v="406" actId="207"/>
          <ac:spMkLst>
            <pc:docMk/>
            <pc:sldMk cId="483112830" sldId="267"/>
            <ac:spMk id="6" creationId="{00000000-0000-0000-0000-000000000000}"/>
          </ac:spMkLst>
        </pc:spChg>
      </pc:sldChg>
      <pc:sldChg chg="modSp mod">
        <pc:chgData name="Embry, Angela" userId="2d9ed074-b4ef-4c03-9df1-c9cbd61bd921" providerId="ADAL" clId="{932A3604-1826-40F6-AEDE-4BC51D60B76B}" dt="2024-10-03T17:49:47.412" v="113" actId="20577"/>
        <pc:sldMkLst>
          <pc:docMk/>
          <pc:sldMk cId="3653544809" sldId="271"/>
        </pc:sldMkLst>
        <pc:graphicFrameChg chg="modGraphic">
          <ac:chgData name="Embry, Angela" userId="2d9ed074-b4ef-4c03-9df1-c9cbd61bd921" providerId="ADAL" clId="{932A3604-1826-40F6-AEDE-4BC51D60B76B}" dt="2024-10-03T17:49:47.412" v="113" actId="20577"/>
          <ac:graphicFrameMkLst>
            <pc:docMk/>
            <pc:sldMk cId="3653544809" sldId="271"/>
            <ac:graphicFrameMk id="2" creationId="{00000000-0000-0000-0000-000000000000}"/>
          </ac:graphicFrameMkLst>
        </pc:graphicFrameChg>
      </pc:sldChg>
      <pc:sldChg chg="modSp mod">
        <pc:chgData name="Embry, Angela" userId="2d9ed074-b4ef-4c03-9df1-c9cbd61bd921" providerId="ADAL" clId="{932A3604-1826-40F6-AEDE-4BC51D60B76B}" dt="2024-10-04T16:46:32.331" v="421" actId="207"/>
        <pc:sldMkLst>
          <pc:docMk/>
          <pc:sldMk cId="1676371153" sldId="290"/>
        </pc:sldMkLst>
        <pc:spChg chg="mod">
          <ac:chgData name="Embry, Angela" userId="2d9ed074-b4ef-4c03-9df1-c9cbd61bd921" providerId="ADAL" clId="{932A3604-1826-40F6-AEDE-4BC51D60B76B}" dt="2024-10-04T16:46:32.331" v="421" actId="207"/>
          <ac:spMkLst>
            <pc:docMk/>
            <pc:sldMk cId="1676371153" sldId="290"/>
            <ac:spMk id="6" creationId="{00000000-0000-0000-0000-000000000000}"/>
          </ac:spMkLst>
        </pc:spChg>
      </pc:sldChg>
      <pc:sldChg chg="modSp mod">
        <pc:chgData name="Embry, Angela" userId="2d9ed074-b4ef-4c03-9df1-c9cbd61bd921" providerId="ADAL" clId="{932A3604-1826-40F6-AEDE-4BC51D60B76B}" dt="2024-10-04T16:43:38.280" v="417" actId="207"/>
        <pc:sldMkLst>
          <pc:docMk/>
          <pc:sldMk cId="4281142172" sldId="305"/>
        </pc:sldMkLst>
        <pc:graphicFrameChg chg="modGraphic">
          <ac:chgData name="Embry, Angela" userId="2d9ed074-b4ef-4c03-9df1-c9cbd61bd921" providerId="ADAL" clId="{932A3604-1826-40F6-AEDE-4BC51D60B76B}" dt="2024-10-04T16:43:38.280" v="417" actId="207"/>
          <ac:graphicFrameMkLst>
            <pc:docMk/>
            <pc:sldMk cId="4281142172" sldId="305"/>
            <ac:graphicFrameMk id="3" creationId="{00000000-0000-0000-0000-000000000000}"/>
          </ac:graphicFrameMkLst>
        </pc:graphicFrameChg>
      </pc:sldChg>
      <pc:sldChg chg="modSp mod">
        <pc:chgData name="Embry, Angela" userId="2d9ed074-b4ef-4c03-9df1-c9cbd61bd921" providerId="ADAL" clId="{932A3604-1826-40F6-AEDE-4BC51D60B76B}" dt="2024-10-03T18:50:02.283" v="149" actId="20577"/>
        <pc:sldMkLst>
          <pc:docMk/>
          <pc:sldMk cId="2502255748" sldId="308"/>
        </pc:sldMkLst>
        <pc:spChg chg="mod">
          <ac:chgData name="Embry, Angela" userId="2d9ed074-b4ef-4c03-9df1-c9cbd61bd921" providerId="ADAL" clId="{932A3604-1826-40F6-AEDE-4BC51D60B76B}" dt="2024-10-03T18:50:02.283" v="149" actId="20577"/>
          <ac:spMkLst>
            <pc:docMk/>
            <pc:sldMk cId="2502255748" sldId="308"/>
            <ac:spMk id="6" creationId="{00000000-0000-0000-0000-000000000000}"/>
          </ac:spMkLst>
        </pc:spChg>
      </pc:sldChg>
      <pc:sldChg chg="modSp mod">
        <pc:chgData name="Embry, Angela" userId="2d9ed074-b4ef-4c03-9df1-c9cbd61bd921" providerId="ADAL" clId="{932A3604-1826-40F6-AEDE-4BC51D60B76B}" dt="2024-10-04T16:46:06.390" v="420" actId="207"/>
        <pc:sldMkLst>
          <pc:docMk/>
          <pc:sldMk cId="1493845397" sldId="309"/>
        </pc:sldMkLst>
        <pc:graphicFrameChg chg="modGraphic">
          <ac:chgData name="Embry, Angela" userId="2d9ed074-b4ef-4c03-9df1-c9cbd61bd921" providerId="ADAL" clId="{932A3604-1826-40F6-AEDE-4BC51D60B76B}" dt="2024-10-04T16:46:06.390" v="420" actId="207"/>
          <ac:graphicFrameMkLst>
            <pc:docMk/>
            <pc:sldMk cId="1493845397" sldId="309"/>
            <ac:graphicFrameMk id="6" creationId="{7876F7DA-A0EB-403E-B937-0330DC8B0A2B}"/>
          </ac:graphicFrameMkLst>
        </pc:graphicFrameChg>
      </pc:sldChg>
      <pc:sldChg chg="modSp mod">
        <pc:chgData name="Embry, Angela" userId="2d9ed074-b4ef-4c03-9df1-c9cbd61bd921" providerId="ADAL" clId="{932A3604-1826-40F6-AEDE-4BC51D60B76B}" dt="2024-10-04T13:51:30.845" v="409" actId="207"/>
        <pc:sldMkLst>
          <pc:docMk/>
          <pc:sldMk cId="640590226" sldId="322"/>
        </pc:sldMkLst>
        <pc:graphicFrameChg chg="modGraphic">
          <ac:chgData name="Embry, Angela" userId="2d9ed074-b4ef-4c03-9df1-c9cbd61bd921" providerId="ADAL" clId="{932A3604-1826-40F6-AEDE-4BC51D60B76B}" dt="2024-10-04T13:51:30.845" v="409" actId="207"/>
          <ac:graphicFrameMkLst>
            <pc:docMk/>
            <pc:sldMk cId="640590226" sldId="322"/>
            <ac:graphicFrameMk id="6" creationId="{7876F7DA-A0EB-403E-B937-0330DC8B0A2B}"/>
          </ac:graphicFrameMkLst>
        </pc:graphicFrameChg>
      </pc:sldChg>
    </pc:docChg>
  </pc:docChgLst>
  <pc:docChgLst>
    <pc:chgData name="Garcia, Christina" userId="S::cgarcia@idoa.in.gov::d83705a8-3f37-45b3-8efd-d0f182cdb294" providerId="AD" clId="Web-{5B23F7B5-CFDD-9846-830F-6FA519707409}"/>
    <pc:docChg chg="mod">
      <pc:chgData name="Garcia, Christina" userId="S::cgarcia@idoa.in.gov::d83705a8-3f37-45b3-8efd-d0f182cdb294" providerId="AD" clId="Web-{5B23F7B5-CFDD-9846-830F-6FA519707409}" dt="2024-10-04T11:20:55.716" v="0"/>
      <pc:docMkLst>
        <pc:docMk/>
      </pc:docMkLst>
    </pc:docChg>
  </pc:docChgLst>
  <pc:docChgLst>
    <pc:chgData name="Embry, Angela" userId="S::anembry@idoa.in.gov::2d9ed074-b4ef-4c03-9df1-c9cbd61bd921" providerId="AD" clId="Web-{455A2D79-259C-2AED-5EF7-B85E9A44C9D4}"/>
    <pc:docChg chg="modSld">
      <pc:chgData name="Embry, Angela" userId="S::anembry@idoa.in.gov::2d9ed074-b4ef-4c03-9df1-c9cbd61bd921" providerId="AD" clId="Web-{455A2D79-259C-2AED-5EF7-B85E9A44C9D4}" dt="2024-10-16T16:34:04.575" v="2" actId="20577"/>
      <pc:docMkLst>
        <pc:docMk/>
      </pc:docMkLst>
      <pc:sldChg chg="modSp">
        <pc:chgData name="Embry, Angela" userId="S::anembry@idoa.in.gov::2d9ed074-b4ef-4c03-9df1-c9cbd61bd921" providerId="AD" clId="Web-{455A2D79-259C-2AED-5EF7-B85E9A44C9D4}" dt="2024-10-16T16:34:04.575" v="2" actId="20577"/>
        <pc:sldMkLst>
          <pc:docMk/>
          <pc:sldMk cId="1549426886" sldId="256"/>
        </pc:sldMkLst>
        <pc:spChg chg="mod">
          <ac:chgData name="Embry, Angela" userId="S::anembry@idoa.in.gov::2d9ed074-b4ef-4c03-9df1-c9cbd61bd921" providerId="AD" clId="Web-{455A2D79-259C-2AED-5EF7-B85E9A44C9D4}" dt="2024-10-16T16:34:04.575" v="2" actId="20577"/>
          <ac:spMkLst>
            <pc:docMk/>
            <pc:sldMk cId="1549426886" sldId="256"/>
            <ac:spMk id="5"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4/11/2025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4/11/2025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a:t>
            </a:fld>
            <a:endParaRPr lang="en-US"/>
          </a:p>
        </p:txBody>
      </p:sp>
    </p:spTree>
    <p:extLst>
      <p:ext uri="{BB962C8B-B14F-4D97-AF65-F5344CB8AC3E}">
        <p14:creationId xmlns:p14="http://schemas.microsoft.com/office/powerpoint/2010/main" val="3661823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12</a:t>
            </a:fld>
            <a:endParaRPr lang="en-US"/>
          </a:p>
        </p:txBody>
      </p:sp>
    </p:spTree>
    <p:extLst>
      <p:ext uri="{BB962C8B-B14F-4D97-AF65-F5344CB8AC3E}">
        <p14:creationId xmlns:p14="http://schemas.microsoft.com/office/powerpoint/2010/main" val="3496387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13</a:t>
            </a:fld>
            <a:endParaRPr lang="en-US"/>
          </a:p>
        </p:txBody>
      </p:sp>
    </p:spTree>
    <p:extLst>
      <p:ext uri="{BB962C8B-B14F-4D97-AF65-F5344CB8AC3E}">
        <p14:creationId xmlns:p14="http://schemas.microsoft.com/office/powerpoint/2010/main" val="1733303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1" dirty="0"/>
          </a:p>
        </p:txBody>
      </p:sp>
      <p:sp>
        <p:nvSpPr>
          <p:cNvPr id="4" name="Slide Number Placeholder 3"/>
          <p:cNvSpPr>
            <a:spLocks noGrp="1"/>
          </p:cNvSpPr>
          <p:nvPr>
            <p:ph type="sldNum" sz="quarter" idx="5"/>
          </p:nvPr>
        </p:nvSpPr>
        <p:spPr/>
        <p:txBody>
          <a:bodyPr/>
          <a:lstStyle/>
          <a:p>
            <a:fld id="{240F4897-6078-4538-85D1-77B3AFD6576E}" type="slidenum">
              <a:rPr lang="en-US" smtClean="0"/>
              <a:t>16</a:t>
            </a:fld>
            <a:endParaRPr lang="en-US"/>
          </a:p>
        </p:txBody>
      </p:sp>
    </p:spTree>
    <p:extLst>
      <p:ext uri="{BB962C8B-B14F-4D97-AF65-F5344CB8AC3E}">
        <p14:creationId xmlns:p14="http://schemas.microsoft.com/office/powerpoint/2010/main" val="2394811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20</a:t>
            </a:fld>
            <a:endParaRPr lang="en-US"/>
          </a:p>
        </p:txBody>
      </p:sp>
    </p:spTree>
    <p:extLst>
      <p:ext uri="{BB962C8B-B14F-4D97-AF65-F5344CB8AC3E}">
        <p14:creationId xmlns:p14="http://schemas.microsoft.com/office/powerpoint/2010/main" val="3593160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21</a:t>
            </a:fld>
            <a:endParaRPr lang="en-US"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30</a:t>
            </a:fld>
            <a:endParaRPr lang="en-US"/>
          </a:p>
        </p:txBody>
      </p:sp>
    </p:spTree>
    <p:extLst>
      <p:ext uri="{BB962C8B-B14F-4D97-AF65-F5344CB8AC3E}">
        <p14:creationId xmlns:p14="http://schemas.microsoft.com/office/powerpoint/2010/main" val="900748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31</a:t>
            </a:fld>
            <a:endParaRPr lang="en-US"/>
          </a:p>
        </p:txBody>
      </p:sp>
    </p:spTree>
    <p:extLst>
      <p:ext uri="{BB962C8B-B14F-4D97-AF65-F5344CB8AC3E}">
        <p14:creationId xmlns:p14="http://schemas.microsoft.com/office/powerpoint/2010/main" val="1873708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32</a:t>
            </a:fld>
            <a:endParaRPr lang="en-US"/>
          </a:p>
        </p:txBody>
      </p:sp>
    </p:spTree>
    <p:extLst>
      <p:ext uri="{BB962C8B-B14F-4D97-AF65-F5344CB8AC3E}">
        <p14:creationId xmlns:p14="http://schemas.microsoft.com/office/powerpoint/2010/main" val="343126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33</a:t>
            </a:fld>
            <a:endParaRPr lang="en-US"/>
          </a:p>
        </p:txBody>
      </p:sp>
    </p:spTree>
    <p:extLst>
      <p:ext uri="{BB962C8B-B14F-4D97-AF65-F5344CB8AC3E}">
        <p14:creationId xmlns:p14="http://schemas.microsoft.com/office/powerpoint/2010/main" val="3702461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34</a:t>
            </a:fld>
            <a:endParaRPr lang="en-US"/>
          </a:p>
        </p:txBody>
      </p:sp>
    </p:spTree>
    <p:extLst>
      <p:ext uri="{BB962C8B-B14F-4D97-AF65-F5344CB8AC3E}">
        <p14:creationId xmlns:p14="http://schemas.microsoft.com/office/powerpoint/2010/main" val="42649066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35</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a:p>
        </p:txBody>
      </p:sp>
    </p:spTree>
    <p:extLst>
      <p:ext uri="{BB962C8B-B14F-4D97-AF65-F5344CB8AC3E}">
        <p14:creationId xmlns:p14="http://schemas.microsoft.com/office/powerpoint/2010/main" val="2500643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1EF7CAE-FCB6-41C1-AF80-2469D955A045}" type="slidenum">
              <a:rPr lang="en-US" smtClean="0"/>
              <a:t>6</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31B5F83-8112-46FB-97A2-D0AF9A589CA9}" type="slidenum">
              <a:rPr lang="en-US" smtClean="0"/>
              <a:t>7</a:t>
            </a:fld>
            <a:endParaRPr lang="en-US"/>
          </a:p>
        </p:txBody>
      </p:sp>
    </p:spTree>
    <p:extLst>
      <p:ext uri="{BB962C8B-B14F-4D97-AF65-F5344CB8AC3E}">
        <p14:creationId xmlns:p14="http://schemas.microsoft.com/office/powerpoint/2010/main" val="2150453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9</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1EF7CAE-FCB6-41C1-AF80-2469D955A045}" type="slidenum">
              <a:rPr lang="en-US" smtClean="0"/>
              <a:t>11</a:t>
            </a:fld>
            <a:endParaRPr lang="en-US"/>
          </a:p>
        </p:txBody>
      </p:sp>
    </p:spTree>
    <p:extLst>
      <p:ext uri="{BB962C8B-B14F-4D97-AF65-F5344CB8AC3E}">
        <p14:creationId xmlns:p14="http://schemas.microsoft.com/office/powerpoint/2010/main" val="2217900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4/11/2025</a:t>
            </a:fld>
            <a:endParaRPr lang="en-US"/>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4/11/2025</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4/11/2025</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4/11/2025</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4/11/2025</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4/11/2025</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4/11/2025</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4/11/2025</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www.in.gov/idoa/mwbe"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http://www.in.gov/idoa/mwbe/payaudit.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lIns="91440" tIns="45720" rIns="91440" bIns="45720" anchor="b">
            <a:noAutofit/>
          </a:bodyPr>
          <a:lstStyle/>
          <a:p>
            <a:r>
              <a:rPr lang="en-US" sz="2800" b="1" dirty="0">
                <a:latin typeface="Times New Roman"/>
                <a:cs typeface="Times New Roman"/>
              </a:rPr>
              <a:t>Request for Proposal 25-83668</a:t>
            </a:r>
            <a:br>
              <a:rPr lang="en-US" sz="2000" b="1" dirty="0">
                <a:latin typeface="Times New Roman" panose="02020603050405020304" pitchFamily="18" charset="0"/>
                <a:cs typeface="Times New Roman" panose="02020603050405020304" pitchFamily="18" charset="0"/>
              </a:rPr>
            </a:br>
            <a:r>
              <a:rPr lang="en-US" sz="2000" b="1" dirty="0">
                <a:latin typeface="Times New Roman"/>
                <a:cs typeface="Times New Roman"/>
              </a:rPr>
              <a:t>Office Furniture Products and Space Design</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a:cs typeface="Times New Roman"/>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a:cs typeface="Times New Roman"/>
              </a:rPr>
              <a:t>On Behalf Of </a:t>
            </a:r>
            <a:br>
              <a:rPr lang="en-US" sz="2000" dirty="0">
                <a:latin typeface="Times New Roman" panose="02020603050405020304" pitchFamily="18" charset="0"/>
                <a:cs typeface="Times New Roman" panose="02020603050405020304" pitchFamily="18" charset="0"/>
              </a:rPr>
            </a:br>
            <a:r>
              <a:rPr lang="en-US" sz="2000" b="1" dirty="0">
                <a:latin typeface="Times New Roman"/>
                <a:cs typeface="Times New Roman"/>
              </a:rPr>
              <a:t>All State Agencies</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a:cs typeface="Times New Roman"/>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a:cs typeface="Times New Roman"/>
              </a:rPr>
              <a:t>Angela Embry</a:t>
            </a:r>
            <a:br>
              <a:rPr lang="en-US" sz="2000" dirty="0">
                <a:latin typeface="Times New Roman" panose="02020603050405020304" pitchFamily="18" charset="0"/>
                <a:cs typeface="Times New Roman" panose="02020603050405020304" pitchFamily="18" charset="0"/>
              </a:rPr>
            </a:br>
            <a:r>
              <a:rPr lang="en-US" sz="2000" dirty="0">
                <a:latin typeface="Times New Roman"/>
                <a:cs typeface="Times New Roman"/>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Economic Impact Form (IEI)</a:t>
            </a:r>
          </a:p>
        </p:txBody>
      </p:sp>
      <p:sp>
        <p:nvSpPr>
          <p:cNvPr id="6" name="Content Placeholder 5"/>
          <p:cNvSpPr>
            <a:spLocks noGrp="1"/>
          </p:cNvSpPr>
          <p:nvPr>
            <p:ph idx="1"/>
          </p:nvPr>
        </p:nvSpPr>
        <p:spPr>
          <a:xfrm>
            <a:off x="1371600" y="2117560"/>
            <a:ext cx="9601200" cy="2900191"/>
          </a:xfrm>
        </p:spPr>
        <p:txBody>
          <a:bodyPr>
            <a:noAutofit/>
          </a:bodyPr>
          <a:lstStyle/>
          <a:p>
            <a:r>
              <a:rPr lang="en-US" sz="2400" b="1">
                <a:solidFill>
                  <a:srgbClr val="101D49"/>
                </a:solidFill>
                <a:latin typeface="Times New Roman" panose="02020603050405020304" pitchFamily="18" charset="0"/>
                <a:cs typeface="Times New Roman" panose="02020603050405020304" pitchFamily="18" charset="0"/>
              </a:rPr>
              <a:t>Indiana Economic Impact, Attachment C</a:t>
            </a:r>
          </a:p>
          <a:p>
            <a:pPr lvl="1"/>
            <a:r>
              <a:rPr lang="en-US" sz="1600" i="0">
                <a:solidFill>
                  <a:srgbClr val="101D49"/>
                </a:solidFill>
                <a:latin typeface="Times New Roman" panose="02020603050405020304" pitchFamily="18" charset="0"/>
                <a:cs typeface="Times New Roman" panose="02020603050405020304" pitchFamily="18" charset="0"/>
              </a:rPr>
              <a:t>Respondents must submit this completed attachment, </a:t>
            </a:r>
            <a:r>
              <a:rPr lang="en-US" sz="1600" b="1" i="0">
                <a:solidFill>
                  <a:srgbClr val="101D49"/>
                </a:solidFill>
                <a:latin typeface="Times New Roman" panose="02020603050405020304" pitchFamily="18" charset="0"/>
                <a:cs typeface="Times New Roman" panose="02020603050405020304" pitchFamily="18" charset="0"/>
              </a:rPr>
              <a:t>but it will not be used for evaluation purposes. </a:t>
            </a:r>
          </a:p>
          <a:p>
            <a:pPr lvl="1"/>
            <a:r>
              <a:rPr lang="en-US" sz="1600" i="0">
                <a:solidFill>
                  <a:srgbClr val="101D49"/>
                </a:solidFill>
                <a:latin typeface="Times New Roman" panose="02020603050405020304" pitchFamily="18" charset="0"/>
                <a:cs typeface="Times New Roman" panose="02020603050405020304" pitchFamily="18" charset="0"/>
              </a:rPr>
              <a:t>Definitions of FTE (Full-Time Equivalent)</a:t>
            </a:r>
          </a:p>
          <a:p>
            <a:pPr lvl="1"/>
            <a:r>
              <a:rPr lang="en-US" sz="1600" i="0">
                <a:solidFill>
                  <a:srgbClr val="101D49"/>
                </a:solidFill>
                <a:latin typeface="Times New Roman" panose="02020603050405020304" pitchFamily="18" charset="0"/>
                <a:cs typeface="Times New Roman" panose="02020603050405020304" pitchFamily="18" charset="0"/>
              </a:rPr>
              <a:t>Example:  If a Respondent has five (5) full time employees, is bidding on its 5</a:t>
            </a:r>
            <a:r>
              <a:rPr lang="en-US" sz="1600" i="0" baseline="30000">
                <a:solidFill>
                  <a:srgbClr val="101D49"/>
                </a:solidFill>
                <a:latin typeface="Times New Roman" panose="02020603050405020304" pitchFamily="18" charset="0"/>
                <a:cs typeface="Times New Roman" panose="02020603050405020304" pitchFamily="18" charset="0"/>
              </a:rPr>
              <a:t>th</a:t>
            </a:r>
            <a:r>
              <a:rPr lang="en-US" sz="1600" i="0">
                <a:solidFill>
                  <a:srgbClr val="101D49"/>
                </a:solidFill>
                <a:latin typeface="Times New Roman" panose="02020603050405020304" pitchFamily="18" charset="0"/>
                <a:cs typeface="Times New Roman" panose="02020603050405020304" pitchFamily="18" charset="0"/>
              </a:rPr>
              <a:t> contract, and all contracts get an equal amount of commitment from the employees, then each employee commits 20% of his/her time to the new contract:</a:t>
            </a:r>
          </a:p>
          <a:p>
            <a:pPr lvl="2"/>
            <a:r>
              <a:rPr lang="en-US" sz="1600">
                <a:solidFill>
                  <a:srgbClr val="101D49"/>
                </a:solidFill>
                <a:latin typeface="Times New Roman" panose="02020603050405020304" pitchFamily="18" charset="0"/>
                <a:cs typeface="Times New Roman" panose="02020603050405020304" pitchFamily="18" charset="0"/>
              </a:rPr>
              <a:t>0.2 x 5 employees – 1 FTE</a:t>
            </a:r>
          </a:p>
        </p:txBody>
      </p:sp>
    </p:spTree>
    <p:extLst>
      <p:ext uri="{BB962C8B-B14F-4D97-AF65-F5344CB8AC3E}">
        <p14:creationId xmlns:p14="http://schemas.microsoft.com/office/powerpoint/2010/main" val="3653386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Business Proposal </a:t>
            </a:r>
            <a:r>
              <a:rPr lang="en-US" sz="2400">
                <a:latin typeface="Times New Roman" panose="02020603050405020304" pitchFamily="18" charset="0"/>
                <a:cs typeface="Times New Roman" panose="02020603050405020304" pitchFamily="18" charset="0"/>
              </a:rPr>
              <a:t>(Attachment E)</a:t>
            </a:r>
            <a:endParaRPr lang="en-US">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52330" y="1872118"/>
            <a:ext cx="9428480" cy="4592292"/>
          </a:xfrm>
        </p:spPr>
        <p:txBody>
          <a:bodyPr>
            <a:normAutofit fontScale="85000" lnSpcReduction="10000"/>
          </a:bodyPr>
          <a:lstStyle/>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800" i="0" dirty="0">
                <a:solidFill>
                  <a:srgbClr val="101D49"/>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should review sample State contract and note exceptions to State non-mandatory clauses in Business Proposal and Executive Summary. Mandatory clauses are non-negotiable.</a:t>
            </a:r>
          </a:p>
          <a:p>
            <a:pPr>
              <a:spcBef>
                <a:spcPts val="600"/>
              </a:spcBef>
            </a:pPr>
            <a:r>
              <a:rPr lang="en-US" sz="18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have at least three (3) references who:</a:t>
            </a:r>
          </a:p>
          <a:p>
            <a:pPr lvl="2">
              <a:spcBef>
                <a:spcPts val="600"/>
              </a:spcBef>
            </a:pPr>
            <a:r>
              <a:rPr lang="en-US" dirty="0">
                <a:solidFill>
                  <a:srgbClr val="101D49"/>
                </a:solidFill>
                <a:latin typeface="Times New Roman" panose="02020603050405020304" pitchFamily="18" charset="0"/>
                <a:cs typeface="Times New Roman" panose="02020603050405020304" pitchFamily="18" charset="0"/>
              </a:rPr>
              <a:t>C</a:t>
            </a:r>
            <a:r>
              <a:rPr lang="en-US" i="0" dirty="0">
                <a:solidFill>
                  <a:srgbClr val="101D49"/>
                </a:solidFill>
                <a:latin typeface="Times New Roman" panose="02020603050405020304" pitchFamily="18" charset="0"/>
                <a:cs typeface="Times New Roman" panose="02020603050405020304" pitchFamily="18" charset="0"/>
              </a:rPr>
              <a:t>an speak to the Respondent’s experience in providing products and/or services that are the same, or similar, to those products and/or services requested in this solicitation</a:t>
            </a:r>
          </a:p>
          <a:p>
            <a:pPr lvl="2">
              <a:spcBef>
                <a:spcPts val="600"/>
              </a:spcBef>
            </a:pPr>
            <a:r>
              <a:rPr lang="en-US" i="0" dirty="0">
                <a:solidFill>
                  <a:srgbClr val="101D49"/>
                </a:solidFill>
                <a:latin typeface="Times New Roman" panose="02020603050405020304" pitchFamily="18" charset="0"/>
                <a:cs typeface="Times New Roman" panose="02020603050405020304" pitchFamily="18" charset="0"/>
              </a:rPr>
              <a:t>Can speak to the Respondent’s performance on contracts of similar scope for government clients </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a:t>
            </a:r>
            <a:r>
              <a:rPr lang="en-US" sz="1800" i="0" dirty="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idoareferences@idoa.in.gov</a:t>
            </a:r>
            <a:r>
              <a:rPr lang="en-US" sz="1800" i="0" dirty="0">
                <a:solidFill>
                  <a:srgbClr val="101D49"/>
                </a:solidFill>
                <a:latin typeface="Times New Roman" panose="02020603050405020304" pitchFamily="18" charset="0"/>
                <a:cs typeface="Times New Roman" panose="02020603050405020304" pitchFamily="18" charset="0"/>
              </a:rPr>
              <a:t>) by </a:t>
            </a:r>
            <a:r>
              <a:rPr lang="en-US" sz="1800" b="1" i="0" dirty="0">
                <a:solidFill>
                  <a:schemeClr val="tx1"/>
                </a:solidFill>
                <a:latin typeface="Times New Roman" panose="02020603050405020304" pitchFamily="18" charset="0"/>
                <a:cs typeface="Times New Roman" panose="02020603050405020304" pitchFamily="18" charset="0"/>
              </a:rPr>
              <a:t>June 20, 2025</a:t>
            </a:r>
            <a:r>
              <a:rPr lang="en-US" sz="1800" i="0" dirty="0">
                <a:solidFill>
                  <a:srgbClr val="101D49"/>
                </a:solidFill>
                <a:latin typeface="Times New Roman" panose="02020603050405020304" pitchFamily="18" charset="0"/>
                <a:cs typeface="Times New Roman" panose="02020603050405020304" pitchFamily="18" charset="0"/>
              </a:rPr>
              <a:t>.</a:t>
            </a:r>
            <a:endParaRPr lang="en-US" sz="1800" i="0" dirty="0">
              <a:solidFill>
                <a:schemeClr val="tx1"/>
              </a:solidFill>
              <a:latin typeface="Times New Roman" panose="02020603050405020304" pitchFamily="18" charset="0"/>
              <a:cs typeface="Times New Roman" panose="02020603050405020304" pitchFamily="18" charset="0"/>
            </a:endParaRPr>
          </a:p>
          <a:p>
            <a:pPr lvl="1">
              <a:spcBef>
                <a:spcPts val="600"/>
              </a:spcBef>
            </a:pPr>
            <a:endParaRPr lang="en-US" sz="1600" i="0" dirty="0">
              <a:solidFill>
                <a:schemeClr val="tx1"/>
              </a:solidFill>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55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Technical Proposal </a:t>
            </a:r>
            <a:r>
              <a:rPr lang="en-US" sz="2400">
                <a:latin typeface="Times New Roman" panose="02020603050405020304" pitchFamily="18" charset="0"/>
                <a:cs typeface="Times New Roman" panose="02020603050405020304" pitchFamily="18" charset="0"/>
              </a:rPr>
              <a:t>(Attachment F)</a:t>
            </a:r>
            <a:endParaRPr lang="en-US">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48544"/>
            <a:ext cx="9601200" cy="4038596"/>
          </a:xfrm>
        </p:spPr>
        <p:txBody>
          <a:bodyPr>
            <a:normAutofit/>
          </a:bodyPr>
          <a:lstStyle/>
          <a:p>
            <a:pPr>
              <a:spcBef>
                <a:spcPts val="0"/>
              </a:spcBef>
              <a:spcAft>
                <a:spcPts val="0"/>
              </a:spcAft>
            </a:pPr>
            <a:r>
              <a:rPr lang="en-US" sz="1800" b="1">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Template is Attachment F.  </a:t>
            </a:r>
          </a:p>
          <a:p>
            <a:pPr marL="0" indent="0">
              <a:spcBef>
                <a:spcPts val="0"/>
              </a:spcBef>
              <a:spcAft>
                <a:spcPts val="0"/>
              </a:spcAft>
              <a:buNone/>
            </a:pPr>
            <a:endParaRPr lang="en-US" sz="1800" b="1">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a:t>
            </a:r>
            <a:r>
              <a:rPr lang="en-US" sz="1800" b="1">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referenced document must be included as an appendix to the technical proposal with referenced sections clearly marked</a:t>
            </a:r>
            <a:r>
              <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If there are multiple references or multiple documents, these must be listed and organized for ease of use by the State. </a:t>
            </a:r>
          </a:p>
          <a:p>
            <a:pPr marL="0" indent="0">
              <a:spcBef>
                <a:spcPts val="0"/>
              </a:spcBef>
              <a:spcAft>
                <a:spcPts val="0"/>
              </a:spcAft>
              <a:buNone/>
            </a:pPr>
            <a:endPar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Cost Proposal </a:t>
            </a:r>
            <a:r>
              <a:rPr lang="en-US" sz="2400">
                <a:latin typeface="Times New Roman" panose="02020603050405020304" pitchFamily="18" charset="0"/>
                <a:cs typeface="Times New Roman" panose="02020603050405020304" pitchFamily="18" charset="0"/>
              </a:rPr>
              <a:t>(Attachment D)</a:t>
            </a:r>
            <a:endParaRPr lang="en-US">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78904"/>
            <a:ext cx="9601200" cy="2900191"/>
          </a:xfrm>
        </p:spPr>
        <p:txBody>
          <a:bodyPr vert="horz" lIns="91440" tIns="45720" rIns="91440" bIns="45720" rtlCol="0" anchor="t">
            <a:noAutofit/>
          </a:bodyPr>
          <a:lstStyle/>
          <a:p>
            <a:pPr marL="383540" indent="-383540"/>
            <a:r>
              <a:rPr lang="en-US" sz="1800" dirty="0">
                <a:solidFill>
                  <a:srgbClr val="101D49"/>
                </a:solidFill>
                <a:latin typeface="Times New Roman"/>
                <a:cs typeface="Times New Roman"/>
              </a:rPr>
              <a:t>Please complete the template provided for the Cost Proposal by populating ONLY the yellow shaded cells. The Cost Proposal (Attachment D) must be returned in the original </a:t>
            </a:r>
            <a:r>
              <a:rPr lang="en-US" sz="1800" b="1" u="sng" dirty="0">
                <a:solidFill>
                  <a:srgbClr val="101D49"/>
                </a:solidFill>
                <a:latin typeface="Times New Roman"/>
                <a:cs typeface="Times New Roman"/>
              </a:rPr>
              <a:t>Excel</a:t>
            </a:r>
            <a:r>
              <a:rPr lang="en-US" sz="1800" dirty="0">
                <a:solidFill>
                  <a:srgbClr val="101D49"/>
                </a:solidFill>
                <a:latin typeface="Times New Roman"/>
                <a:cs typeface="Times New Roman"/>
              </a:rPr>
              <a:t> format (No PDFs). </a:t>
            </a:r>
            <a:endParaRPr lang="en-US" dirty="0">
              <a:latin typeface="Times New Roman"/>
              <a:cs typeface="Times New Roman"/>
            </a:endParaRPr>
          </a:p>
          <a:p>
            <a:pPr marL="383540" indent="-383540"/>
            <a:r>
              <a:rPr lang="en-US" sz="1800" dirty="0">
                <a:solidFill>
                  <a:srgbClr val="101D49"/>
                </a:solidFill>
                <a:effectLst/>
                <a:latin typeface="Times New Roman"/>
                <a:ea typeface="Times New Roman" panose="02020603050405020304" pitchFamily="18" charset="0"/>
                <a:cs typeface="Times New Roman"/>
              </a:rPr>
              <a:t>Cost Proposals will be scored based on</a:t>
            </a:r>
            <a:r>
              <a:rPr lang="en-US" sz="1800" dirty="0">
                <a:solidFill>
                  <a:srgbClr val="101D49"/>
                </a:solidFill>
                <a:latin typeface="Times New Roman"/>
                <a:ea typeface="Times New Roman" panose="02020603050405020304" pitchFamily="18" charset="0"/>
                <a:cs typeface="Times New Roman"/>
              </a:rPr>
              <a:t> </a:t>
            </a:r>
            <a:r>
              <a:rPr lang="en-US" sz="1800" dirty="0">
                <a:solidFill>
                  <a:schemeClr val="tx1"/>
                </a:solidFill>
                <a:latin typeface="Times New Roman"/>
                <a:ea typeface="Times New Roman" panose="02020603050405020304" pitchFamily="18" charset="0"/>
                <a:cs typeface="Times New Roman"/>
              </a:rPr>
              <a:t>discount offered. </a:t>
            </a:r>
            <a:r>
              <a:rPr lang="en-US" sz="1800" dirty="0">
                <a:solidFill>
                  <a:srgbClr val="101D49"/>
                </a:solidFill>
                <a:effectLst/>
                <a:latin typeface="Times New Roman"/>
                <a:ea typeface="Times New Roman" panose="02020603050405020304" pitchFamily="18" charset="0"/>
                <a:cs typeface="Times New Roman"/>
              </a:rPr>
              <a:t>The lowest cost proposal receives a total of 35 points.  </a:t>
            </a:r>
          </a:p>
          <a:p>
            <a:pPr marL="0" indent="0">
              <a:buNone/>
            </a:pPr>
            <a:endParaRPr lang="en-US" sz="18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provide a brief narrative (not longer than two pages) in support of each Cost Proposal item and return this document in a PDF format, labeled as “Cost Proposal Narrative.”</a:t>
            </a:r>
          </a:p>
          <a:p>
            <a:pPr>
              <a:spcBef>
                <a:spcPts val="0"/>
              </a:spcBef>
              <a:spcAft>
                <a:spcPts val="0"/>
              </a:spcAft>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list and describe as part of its Cost Proposal any special cost assumptions, conditions, and/or constraints relative to, or which impact, the prices presented on the Cost Schedules. The Respondent should return this document in a PDF format, labeled as “Cost Assumptions, Conditions and Constraints”.</a:t>
            </a:r>
          </a:p>
          <a:p>
            <a:pPr marL="0" indent="0">
              <a:spcBef>
                <a:spcPts val="0"/>
              </a:spcBef>
              <a:spcAft>
                <a:spcPts val="0"/>
              </a:spcAft>
              <a:buNone/>
            </a:pPr>
            <a:endParaRPr lang="en-US" sz="1800" dirty="0">
              <a:solidFill>
                <a:schemeClr val="tx1"/>
              </a:solidFill>
            </a:endParaRPr>
          </a:p>
        </p:txBody>
      </p:sp>
    </p:spTree>
    <p:extLst>
      <p:ext uri="{BB962C8B-B14F-4D97-AF65-F5344CB8AC3E}">
        <p14:creationId xmlns:p14="http://schemas.microsoft.com/office/powerpoint/2010/main" val="483112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52358327"/>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1" spc="-10">
                          <a:solidFill>
                            <a:srgbClr val="101D49"/>
                          </a:solidFill>
                          <a:latin typeface="Times New Roman" panose="02020603050405020304" pitchFamily="18" charset="0"/>
                          <a:ea typeface="Times New Roman"/>
                          <a:cs typeface="Times New Roman" panose="02020603050405020304" pitchFamily="18" charset="0"/>
                        </a:rPr>
                        <a:t>Adherence to Mandatory Requirements</a:t>
                      </a:r>
                      <a:endParaRPr lang="en-US" sz="1500" b="1">
                        <a:solidFill>
                          <a:srgbClr val="101D49"/>
                        </a:solidFill>
                        <a:latin typeface="Times New Roman" panose="02020603050405020304" pitchFamily="18" charset="0"/>
                        <a:ea typeface="Times New Roman"/>
                        <a:cs typeface="Times New Roman" panose="02020603050405020304" pitchFamily="18" charset="0"/>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Pass/Fail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1">
                          <a:solidFill>
                            <a:srgbClr val="101D49"/>
                          </a:solidFill>
                          <a:latin typeface="Times New Roman" panose="02020603050405020304" pitchFamily="18" charset="0"/>
                          <a:ea typeface="Times New Roman"/>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Times New Roman" panose="02020603050405020304" pitchFamily="18" charset="0"/>
                          <a:ea typeface="Times New Roman"/>
                          <a:cs typeface="Times New Roman" panose="02020603050405020304" pitchFamily="18" charset="0"/>
                        </a:rPr>
                        <a:t>45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1">
                          <a:solidFill>
                            <a:srgbClr val="101D49"/>
                          </a:solidFill>
                          <a:latin typeface="Times New Roman" panose="02020603050405020304" pitchFamily="18" charset="0"/>
                          <a:ea typeface="Times New Roman"/>
                          <a:cs typeface="Times New Roman" panose="02020603050405020304" pitchFamily="18" charset="0"/>
                        </a:rPr>
                        <a:t>Cost (Cost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35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 typeface="+mj-lt"/>
                        <a:buNone/>
                      </a:pPr>
                      <a:r>
                        <a:rPr lang="en-US" sz="1500" b="1">
                          <a:solidFill>
                            <a:srgbClr val="101D49"/>
                          </a:solidFill>
                          <a:latin typeface="Times New Roman" panose="02020603050405020304" pitchFamily="18" charset="0"/>
                          <a:ea typeface="Times New Roman"/>
                          <a:cs typeface="Times New Roman" panose="02020603050405020304" pitchFamily="18" charset="0"/>
                        </a:rPr>
                        <a:t>4.    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a:solidFill>
                            <a:srgbClr val="101D49"/>
                          </a:solidFill>
                          <a:latin typeface="Times New Roman" panose="02020603050405020304" pitchFamily="18" charset="0"/>
                          <a:ea typeface="Times New Roman"/>
                          <a:cs typeface="Times New Roman" panose="02020603050405020304" pitchFamily="18" charset="0"/>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4444633"/>
                  </a:ext>
                </a:extLst>
              </a:tr>
              <a:tr h="536688">
                <a:tc>
                  <a:txBody>
                    <a:bodyPr/>
                    <a:lstStyle/>
                    <a:p>
                      <a:pPr marL="0" marR="0" lvl="0" indent="0">
                        <a:spcBef>
                          <a:spcPts val="0"/>
                        </a:spcBef>
                        <a:spcAft>
                          <a:spcPts val="0"/>
                        </a:spcAft>
                        <a:buFont typeface="+mj-lt"/>
                        <a:buNone/>
                      </a:pPr>
                      <a:r>
                        <a:rPr lang="en-US" sz="1500" b="1">
                          <a:solidFill>
                            <a:srgbClr val="101D49"/>
                          </a:solidFill>
                          <a:latin typeface="Times New Roman" panose="02020603050405020304" pitchFamily="18" charset="0"/>
                          <a:ea typeface="Times New Roman"/>
                          <a:cs typeface="Times New Roman" panose="02020603050405020304" pitchFamily="18" charset="0"/>
                        </a:rPr>
                        <a:t>5.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a:solidFill>
                            <a:srgbClr val="101D49"/>
                          </a:solidFill>
                          <a:latin typeface="Times New Roman" panose="02020603050405020304" pitchFamily="18" charset="0"/>
                          <a:ea typeface="Times New Roman"/>
                          <a:cs typeface="Times New Roman" panose="02020603050405020304" pitchFamily="18" charset="0"/>
                        </a:rPr>
                        <a:t>5 points</a:t>
                      </a:r>
                    </a:p>
                    <a:p>
                      <a:pPr marL="0" marR="0" algn="ctr">
                        <a:spcBef>
                          <a:spcPts val="0"/>
                        </a:spcBef>
                        <a:spcAft>
                          <a:spcPts val="0"/>
                        </a:spcAft>
                      </a:pPr>
                      <a:r>
                        <a:rPr lang="en-US" sz="1500" b="1" kern="1200">
                          <a:solidFill>
                            <a:srgbClr val="101D49"/>
                          </a:solidFill>
                          <a:latin typeface="Times New Roman" panose="02020603050405020304" pitchFamily="18" charset="0"/>
                          <a:ea typeface="Times New Roman"/>
                          <a:cs typeface="Times New Roman" panose="02020603050405020304" pitchFamily="18" charset="0"/>
                        </a:rPr>
                        <a:t>(1 bonus point is available, see Section 3.2.5)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0" marR="0" lvl="0" indent="0">
                        <a:spcBef>
                          <a:spcPts val="0"/>
                        </a:spcBef>
                        <a:spcAft>
                          <a:spcPts val="0"/>
                        </a:spcAft>
                        <a:buFont typeface="+mj-lt"/>
                        <a:buNone/>
                      </a:pPr>
                      <a:r>
                        <a:rPr lang="en-US" sz="1500" b="1">
                          <a:solidFill>
                            <a:srgbClr val="101D49"/>
                          </a:solidFill>
                          <a:latin typeface="Times New Roman" panose="02020603050405020304" pitchFamily="18" charset="0"/>
                          <a:ea typeface="Times New Roman"/>
                          <a:cs typeface="Times New Roman" panose="02020603050405020304" pitchFamily="18" charset="0"/>
                        </a:rPr>
                        <a:t>6. Women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5 points</a:t>
                      </a:r>
                    </a:p>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(1 bonus point is available, see Section 3.2.6)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0" marR="0" lvl="0" indent="0">
                        <a:spcBef>
                          <a:spcPts val="0"/>
                        </a:spcBef>
                        <a:spcAft>
                          <a:spcPts val="0"/>
                        </a:spcAft>
                        <a:buFont typeface="+mj-lt"/>
                        <a:buNone/>
                      </a:pPr>
                      <a:r>
                        <a:rPr lang="en-US" sz="1500" b="1">
                          <a:solidFill>
                            <a:srgbClr val="101D49"/>
                          </a:solidFill>
                          <a:latin typeface="Times New Roman" panose="02020603050405020304" pitchFamily="18" charset="0"/>
                          <a:ea typeface="Times New Roman"/>
                          <a:cs typeface="Times New Roman" panose="02020603050405020304" pitchFamily="18" charset="0"/>
                        </a:rPr>
                        <a:t>7.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5 points                                                                             (1 bonus point is available, see Section 3.2.7)</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865524"/>
                  </a:ext>
                </a:extLst>
              </a:tr>
              <a:tr h="313168">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100 (103 if bonus awarded)</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035375"/>
            <a:ext cx="9601200" cy="3525252"/>
          </a:xfrm>
        </p:spPr>
        <p:txBody>
          <a:bodyPr>
            <a:normAutofit fontScale="92500" lnSpcReduction="20000"/>
          </a:bodyPr>
          <a:lstStyle/>
          <a:p>
            <a:pPr marL="0" indent="0">
              <a:lnSpc>
                <a:spcPct val="110000"/>
              </a:lnSpc>
              <a:buNone/>
              <a:defRPr/>
            </a:pPr>
            <a:r>
              <a:rPr lang="en-US" altLang="en-US" sz="2600" b="1">
                <a:solidFill>
                  <a:srgbClr val="101D49"/>
                </a:solidFill>
                <a:latin typeface="Times New Roman" panose="02020603050405020304" pitchFamily="18" charset="0"/>
                <a:cs typeface="Times New Roman" panose="02020603050405020304" pitchFamily="18" charset="0"/>
              </a:rPr>
              <a:t>Mission/Vision </a:t>
            </a:r>
          </a:p>
          <a:p>
            <a:pPr lvl="1"/>
            <a:r>
              <a:rPr lang="en-US" altLang="en-US" sz="2600" i="0">
                <a:solidFill>
                  <a:srgbClr val="101D49"/>
                </a:solidFill>
                <a:latin typeface="Times New Roman" panose="02020603050405020304" pitchFamily="18" charset="0"/>
                <a:cs typeface="Times New Roman" panose="02020603050405020304" pitchFamily="18" charset="0"/>
              </a:rPr>
              <a:t>Promote, monitor, and enforce the standards for certification of minority and women’s business enterprises.</a:t>
            </a:r>
          </a:p>
          <a:p>
            <a:pPr lvl="1"/>
            <a:r>
              <a:rPr lang="en-US" altLang="en-US" sz="2600" i="0">
                <a:solidFill>
                  <a:srgbClr val="101D49"/>
                </a:solidFill>
                <a:latin typeface="Times New Roman" panose="02020603050405020304" pitchFamily="18" charset="0"/>
                <a:cs typeface="Times New Roman" panose="02020603050405020304" pitchFamily="18" charset="0"/>
              </a:rPr>
              <a:t>Provide equal opportunity to minority and women enterprises in the state’s procurement and contracting process.</a:t>
            </a:r>
          </a:p>
          <a:p>
            <a:pPr marL="0" indent="0">
              <a:lnSpc>
                <a:spcPct val="110000"/>
              </a:lnSpc>
              <a:buNone/>
              <a:defRPr/>
            </a:pPr>
            <a:r>
              <a:rPr lang="en-US" sz="2600" b="1">
                <a:solidFill>
                  <a:srgbClr val="101D49"/>
                </a:solidFill>
                <a:latin typeface="Times New Roman" panose="02020603050405020304" pitchFamily="18" charset="0"/>
                <a:cs typeface="Times New Roman" panose="02020603050405020304" pitchFamily="18" charset="0"/>
              </a:rPr>
              <a:t>Nondiscrimination and Antidiscrimination Laws</a:t>
            </a:r>
          </a:p>
          <a:p>
            <a:pPr lvl="1"/>
            <a:r>
              <a:rPr lang="en-US" sz="2600" i="0">
                <a:solidFill>
                  <a:srgbClr val="101D49"/>
                </a:solidFill>
                <a:latin typeface="Times New Roman" panose="02020603050405020304" pitchFamily="18" charset="0"/>
                <a:cs typeface="Times New Roman" panose="02020603050405020304"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a:p>
        </p:txBody>
      </p:sp>
    </p:spTree>
    <p:extLst>
      <p:ext uri="{BB962C8B-B14F-4D97-AF65-F5344CB8AC3E}">
        <p14:creationId xmlns:p14="http://schemas.microsoft.com/office/powerpoint/2010/main" val="629086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600" b="1">
                <a:solidFill>
                  <a:srgbClr val="101D49"/>
                </a:solidFill>
                <a:latin typeface="Times New Roman" panose="02020603050405020304" pitchFamily="18" charset="0"/>
                <a:cs typeface="Times New Roman" panose="02020603050405020304" pitchFamily="18" charset="0"/>
              </a:rPr>
              <a:t>Contact Information</a:t>
            </a:r>
          </a:p>
          <a:p>
            <a:pPr lvl="1"/>
            <a:r>
              <a:rPr lang="en-US" altLang="en-US" sz="2600" i="0">
                <a:solidFill>
                  <a:srgbClr val="101D49"/>
                </a:solidFill>
                <a:latin typeface="Times New Roman" panose="02020603050405020304" pitchFamily="18" charset="0"/>
                <a:cs typeface="Times New Roman" panose="02020603050405020304" pitchFamily="18" charset="0"/>
              </a:rPr>
              <a:t>Phone: 317-232-3061</a:t>
            </a:r>
          </a:p>
          <a:p>
            <a:pPr lvl="1"/>
            <a:r>
              <a:rPr lang="en-US" altLang="en-US" sz="2600" i="0">
                <a:solidFill>
                  <a:srgbClr val="101D49"/>
                </a:solidFill>
                <a:latin typeface="Times New Roman" panose="02020603050405020304" pitchFamily="18" charset="0"/>
                <a:cs typeface="Times New Roman" panose="02020603050405020304" pitchFamily="18" charset="0"/>
              </a:rPr>
              <a:t>E-mail</a:t>
            </a:r>
            <a:r>
              <a:rPr lang="en-US" altLang="en-US" sz="2600" b="1" i="0">
                <a:solidFill>
                  <a:srgbClr val="101D49"/>
                </a:solidFill>
                <a:latin typeface="Times New Roman" panose="02020603050405020304" pitchFamily="18" charset="0"/>
                <a:cs typeface="Times New Roman" panose="02020603050405020304" pitchFamily="18" charset="0"/>
              </a:rPr>
              <a:t>:</a:t>
            </a:r>
            <a:r>
              <a:rPr lang="en-US" altLang="en-US" sz="2600" i="0">
                <a:solidFill>
                  <a:srgbClr val="101D49"/>
                </a:solidFill>
                <a:latin typeface="Times New Roman" panose="02020603050405020304" pitchFamily="18" charset="0"/>
                <a:cs typeface="Times New Roman" panose="02020603050405020304" pitchFamily="18" charset="0"/>
              </a:rPr>
              <a:t> </a:t>
            </a:r>
            <a:r>
              <a:rPr lang="en-US" altLang="en-US" sz="2600" i="0">
                <a:latin typeface="Times New Roman" panose="02020603050405020304" pitchFamily="18" charset="0"/>
                <a:cs typeface="Times New Roman" panose="02020603050405020304" pitchFamily="18" charset="0"/>
                <a:hlinkClick r:id="rId3"/>
              </a:rPr>
              <a:t>mwbecompliance@idoa.in.gov</a:t>
            </a:r>
            <a:endParaRPr lang="en-US" altLang="en-US" sz="2600" i="0">
              <a:latin typeface="Times New Roman" panose="02020603050405020304" pitchFamily="18" charset="0"/>
              <a:cs typeface="Times New Roman" panose="02020603050405020304" pitchFamily="18" charset="0"/>
            </a:endParaRPr>
          </a:p>
          <a:p>
            <a:pPr lvl="1"/>
            <a:r>
              <a:rPr lang="en-US" altLang="en-US" sz="2600" i="0">
                <a:solidFill>
                  <a:srgbClr val="101D49"/>
                </a:solidFill>
                <a:latin typeface="Times New Roman" panose="02020603050405020304" pitchFamily="18" charset="0"/>
                <a:cs typeface="Times New Roman" panose="02020603050405020304" pitchFamily="18" charset="0"/>
              </a:rPr>
              <a:t>Web: </a:t>
            </a:r>
            <a:r>
              <a:rPr lang="en-US" altLang="en-US" sz="2600" i="0">
                <a:latin typeface="Times New Roman" panose="02020603050405020304" pitchFamily="18" charset="0"/>
                <a:cs typeface="Times New Roman" panose="02020603050405020304" pitchFamily="18" charset="0"/>
                <a:hlinkClick r:id="rId4"/>
              </a:rPr>
              <a:t>www.in.gov/idoa/mwbe</a:t>
            </a:r>
            <a:br>
              <a:rPr lang="en-US" altLang="en-US" sz="2600" i="0">
                <a:latin typeface="Times New Roman" panose="02020603050405020304" pitchFamily="18" charset="0"/>
                <a:cs typeface="Times New Roman" panose="02020603050405020304" pitchFamily="18" charset="0"/>
              </a:rPr>
            </a:br>
            <a:endParaRPr lang="en-US" altLang="en-US" sz="2600" i="0">
              <a:latin typeface="Times New Roman" panose="02020603050405020304" pitchFamily="18" charset="0"/>
              <a:cs typeface="Times New Roman" panose="02020603050405020304" pitchFamily="18" charset="0"/>
            </a:endParaRPr>
          </a:p>
          <a:p>
            <a:pPr marL="0" indent="0">
              <a:buNone/>
            </a:pPr>
            <a:r>
              <a:rPr lang="en-US" altLang="en-US" sz="2600" b="1">
                <a:solidFill>
                  <a:srgbClr val="101D49"/>
                </a:solidFill>
                <a:latin typeface="Times New Roman" panose="02020603050405020304" pitchFamily="18" charset="0"/>
                <a:cs typeface="Times New Roman" panose="02020603050405020304" pitchFamily="18" charset="0"/>
              </a:rPr>
              <a:t>Complete Attachment A, MBE/WBE Form</a:t>
            </a:r>
          </a:p>
          <a:p>
            <a:pPr>
              <a:buNone/>
            </a:pPr>
            <a:r>
              <a:rPr lang="en-US" altLang="en-US" sz="2600">
                <a:solidFill>
                  <a:srgbClr val="101D49"/>
                </a:solidFill>
                <a:latin typeface="Times New Roman" panose="02020603050405020304" pitchFamily="18" charset="0"/>
                <a:cs typeface="Times New Roman" panose="02020603050405020304" pitchFamily="18" charset="0"/>
              </a:rPr>
              <a:t>	- Include sub-contractor letter of commitment</a:t>
            </a:r>
            <a:br>
              <a:rPr lang="en-US" altLang="en-US" sz="2600">
                <a:solidFill>
                  <a:srgbClr val="101D49"/>
                </a:solidFill>
                <a:latin typeface="Times New Roman" panose="02020603050405020304" pitchFamily="18" charset="0"/>
                <a:cs typeface="Times New Roman" panose="02020603050405020304" pitchFamily="18" charset="0"/>
              </a:rPr>
            </a:br>
            <a:r>
              <a:rPr lang="en-US" altLang="en-US" sz="2600">
                <a:solidFill>
                  <a:srgbClr val="101D49"/>
                </a:solidFill>
                <a:latin typeface="Times New Roman" panose="02020603050405020304" pitchFamily="18" charset="0"/>
                <a:cs typeface="Times New Roman" panose="02020603050405020304" pitchFamily="18" charset="0"/>
              </a:rPr>
              <a:t> </a:t>
            </a:r>
          </a:p>
          <a:p>
            <a:pPr marL="0" indent="0">
              <a:buNone/>
            </a:pPr>
            <a:r>
              <a:rPr lang="en-US" altLang="en-US" sz="2600" b="1">
                <a:solidFill>
                  <a:srgbClr val="101D49"/>
                </a:solidFill>
                <a:latin typeface="Times New Roman" panose="02020603050405020304" pitchFamily="18" charset="0"/>
                <a:cs typeface="Times New Roman" panose="02020603050405020304" pitchFamily="18" charset="0"/>
              </a:rPr>
              <a:t>Goals for Proposal</a:t>
            </a:r>
          </a:p>
          <a:p>
            <a:pPr>
              <a:buNone/>
            </a:pPr>
            <a:r>
              <a:rPr lang="en-US" altLang="en-US" sz="2600">
                <a:solidFill>
                  <a:srgbClr val="101D49"/>
                </a:solidFill>
                <a:latin typeface="Times New Roman" panose="02020603050405020304" pitchFamily="18" charset="0"/>
                <a:cs typeface="Times New Roman" panose="02020603050405020304" pitchFamily="18" charset="0"/>
              </a:rPr>
              <a:t>	- 8% Minority Business Enterprise of Total Bid Amount</a:t>
            </a:r>
          </a:p>
          <a:p>
            <a:pPr>
              <a:buNone/>
            </a:pPr>
            <a:r>
              <a:rPr lang="en-US" altLang="en-US" sz="2600">
                <a:solidFill>
                  <a:srgbClr val="101D49"/>
                </a:solidFill>
                <a:latin typeface="Times New Roman" panose="02020603050405020304" pitchFamily="18" charset="0"/>
                <a:cs typeface="Times New Roman" panose="02020603050405020304" pitchFamily="18" charset="0"/>
              </a:rPr>
              <a:t>	- 11% Women’s Business Enterprise of Total Bid Amount</a:t>
            </a:r>
            <a:endParaRPr lang="en-US" sz="2600">
              <a:solidFill>
                <a:srgbClr val="101D49"/>
              </a:solidFill>
              <a:latin typeface="Times New Roman" panose="02020603050405020304" pitchFamily="18" charset="0"/>
              <a:cs typeface="Times New Roman" panose="02020603050405020304" pitchFamily="18" charset="0"/>
            </a:endParaRPr>
          </a:p>
          <a:p>
            <a:endParaRPr lang="en-US"/>
          </a:p>
        </p:txBody>
      </p:sp>
    </p:spTree>
    <p:extLst>
      <p:ext uri="{BB962C8B-B14F-4D97-AF65-F5344CB8AC3E}">
        <p14:creationId xmlns:p14="http://schemas.microsoft.com/office/powerpoint/2010/main" val="4142864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document with text and images&#10;&#10;Description automatically generated">
            <a:extLst>
              <a:ext uri="{FF2B5EF4-FFF2-40B4-BE49-F238E27FC236}">
                <a16:creationId xmlns:a16="http://schemas.microsoft.com/office/drawing/2014/main" id="{94BA3FD6-49BF-776D-2893-0A60FD1E03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1222" y="406433"/>
            <a:ext cx="4649555" cy="6045134"/>
          </a:xfrm>
          <a:prstGeom prst="rect">
            <a:avLst/>
          </a:prstGeom>
        </p:spPr>
      </p:pic>
    </p:spTree>
    <p:extLst>
      <p:ext uri="{BB962C8B-B14F-4D97-AF65-F5344CB8AC3E}">
        <p14:creationId xmlns:p14="http://schemas.microsoft.com/office/powerpoint/2010/main" val="1283004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85000" lnSpcReduction="10000"/>
          </a:bodyPr>
          <a:lstStyle/>
          <a:p>
            <a:pPr marL="0" indent="0">
              <a:lnSpc>
                <a:spcPct val="110000"/>
              </a:lnSpc>
              <a:buNone/>
              <a:defRPr/>
            </a:pPr>
            <a:r>
              <a:rPr lang="en-US"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lvl="0"/>
            <a:r>
              <a:rPr lang="en-US" dirty="0">
                <a:solidFill>
                  <a:srgbClr val="101D49"/>
                </a:solidFill>
                <a:latin typeface="Times New Roman" panose="02020603050405020304" pitchFamily="18" charset="0"/>
                <a:cs typeface="Times New Roman" panose="02020603050405020304" pitchFamily="18" charset="0"/>
              </a:rPr>
              <a:t>Are listed in the IDOA Directory of Certified Firms, on or before the proposal due date, national diversity plans are generally not accepted. The directory can be found here: </a:t>
            </a:r>
            <a:r>
              <a:rPr lang="en-US" dirty="0">
                <a:latin typeface="Times New Roman" panose="02020603050405020304" pitchFamily="18" charset="0"/>
                <a:cs typeface="Times New Roman" panose="02020603050405020304" pitchFamily="18" charset="0"/>
                <a:hlinkClick r:id="rId2"/>
              </a:rPr>
              <a:t>http://www.in.gov/idoa/mwbe/2743.htm</a:t>
            </a:r>
            <a:r>
              <a:rPr lang="en-US" dirty="0">
                <a:latin typeface="Times New Roman" panose="02020603050405020304" pitchFamily="18" charset="0"/>
                <a:cs typeface="Times New Roman" panose="02020603050405020304" pitchFamily="18" charset="0"/>
              </a:rPr>
              <a:t>. </a:t>
            </a:r>
          </a:p>
          <a:p>
            <a:r>
              <a:rPr lang="en-US"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r>
              <a:rPr lang="en-US" dirty="0">
                <a:solidFill>
                  <a:srgbClr val="101D49"/>
                </a:solidFill>
                <a:latin typeface="Garamond"/>
                <a:ea typeface="Garamond"/>
                <a:cs typeface="Garamond"/>
                <a:sym typeface="Garamond"/>
              </a:rPr>
              <a:t>National Diversity Plans are generally not acceptable.</a:t>
            </a:r>
            <a:endParaRPr lang="en-US" dirty="0"/>
          </a:p>
          <a:p>
            <a:endParaRPr lang="en-US" dirty="0">
              <a:solidFill>
                <a:srgbClr val="101D49"/>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542536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a:solidFill>
                  <a:srgbClr val="101D49"/>
                </a:solidFill>
                <a:latin typeface="Times New Roman" panose="02020603050405020304" pitchFamily="18" charset="0"/>
                <a:cs typeface="Times New Roman" panose="02020603050405020304" pitchFamily="18" charset="0"/>
              </a:rPr>
              <a:t>Prime contractors should note the following: </a:t>
            </a:r>
          </a:p>
          <a:p>
            <a:pPr lvl="0"/>
            <a:r>
              <a:rPr lang="en-US">
                <a:solidFill>
                  <a:srgbClr val="101D49"/>
                </a:solidFill>
                <a:latin typeface="Times New Roman" panose="02020603050405020304" pitchFamily="18" charset="0"/>
                <a:cs typeface="Times New Roman" panose="02020603050405020304" pitchFamily="18" charset="0"/>
              </a:rPr>
              <a:t>Subcontractors’ MBE/WBE Certification Letter, provided by IDOA, must accompany the proposal to show current status of certification.</a:t>
            </a:r>
          </a:p>
          <a:p>
            <a:pPr lvl="0"/>
            <a:r>
              <a:rPr lang="en-US">
                <a:solidFill>
                  <a:srgbClr val="101D49"/>
                </a:solidFill>
                <a:latin typeface="Times New Roman" panose="02020603050405020304" pitchFamily="18" charset="0"/>
                <a:cs typeface="Times New Roman" panose="02020603050405020304" pitchFamily="18" charset="0"/>
              </a:rPr>
              <a:t>Each firm may only serve as one classification – MBE or WBE (see section 1.22)</a:t>
            </a:r>
          </a:p>
          <a:p>
            <a:pPr lvl="0"/>
            <a:r>
              <a:rPr lang="en-US">
                <a:solidFill>
                  <a:srgbClr val="101D49"/>
                </a:solidFill>
                <a:latin typeface="Times New Roman" panose="02020603050405020304" pitchFamily="18" charset="0"/>
                <a:cs typeface="Times New Roman" panose="02020603050405020304" pitchFamily="18" charset="0"/>
              </a:rPr>
              <a:t>Pursuant to 25 IAC 5-6-2(b)(d), a Prime Contractor who is an MBE or WBE must meet subcontractor goals by using other listed certified firms.  Certified Prime Contractors cannot count their own workforce or companies to meet this requirement.</a:t>
            </a:r>
          </a:p>
          <a:p>
            <a:endParaRPr lang="en-US"/>
          </a:p>
        </p:txBody>
      </p:sp>
    </p:spTree>
    <p:extLst>
      <p:ext uri="{BB962C8B-B14F-4D97-AF65-F5344CB8AC3E}">
        <p14:creationId xmlns:p14="http://schemas.microsoft.com/office/powerpoint/2010/main" val="3328580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2298033"/>
            <a:ext cx="4443984" cy="3569372"/>
          </a:xfrm>
        </p:spPr>
        <p:txBody>
          <a:bodyPr>
            <a:noAutofit/>
          </a:bodyPr>
          <a:lstStyle/>
          <a:p>
            <a:pPr>
              <a:spcBef>
                <a:spcPts val="0"/>
              </a:spcBef>
            </a:pPr>
            <a:r>
              <a:rPr lang="en-US">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Indiana Economic Impact Form</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a:solidFill>
                <a:srgbClr val="101D49"/>
              </a:solidFill>
            </a:endParaRPr>
          </a:p>
        </p:txBody>
      </p:sp>
      <p:sp>
        <p:nvSpPr>
          <p:cNvPr id="9" name="Content Placeholder 8"/>
          <p:cNvSpPr>
            <a:spLocks noGrp="1"/>
          </p:cNvSpPr>
          <p:nvPr>
            <p:ph sz="quarter" idx="4"/>
          </p:nvPr>
        </p:nvSpPr>
        <p:spPr>
          <a:xfrm>
            <a:off x="6528816" y="2298033"/>
            <a:ext cx="4443984" cy="3689688"/>
          </a:xfrm>
        </p:spPr>
        <p:txBody>
          <a:bodyPr>
            <a:normAutofit/>
          </a:bodyPr>
          <a:lstStyle/>
          <a:p>
            <a:pPr lvl="0">
              <a:spcBef>
                <a:spcPts val="0"/>
              </a:spcBef>
            </a:pPr>
            <a:r>
              <a:rPr lang="en-US">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Indiana Veteran Owned Small Business Enterprises (IVOSB)</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Questions (Attachment G)</a:t>
            </a:r>
          </a:p>
        </p:txBody>
      </p:sp>
      <p:sp>
        <p:nvSpPr>
          <p:cNvPr id="5" name="Title 4"/>
          <p:cNvSpPr>
            <a:spLocks noGrp="1"/>
          </p:cNvSpPr>
          <p:nvPr>
            <p:ph type="title"/>
          </p:nvPr>
        </p:nvSpPr>
        <p:spPr/>
        <p:txBody>
          <a:bodyPr/>
          <a:lstStyle/>
          <a:p>
            <a:pPr algn="ctr"/>
            <a:r>
              <a:rPr lang="en-US">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pic>
        <p:nvPicPr>
          <p:cNvPr id="3" name="Picture 2" descr="A form with a number and text&#10;&#10;Description automatically generated with medium confidence">
            <a:extLst>
              <a:ext uri="{FF2B5EF4-FFF2-40B4-BE49-F238E27FC236}">
                <a16:creationId xmlns:a16="http://schemas.microsoft.com/office/drawing/2014/main" id="{53CCF2FF-44F0-D10C-059A-438B91E6BD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6612" y="1795083"/>
            <a:ext cx="6438776" cy="3267833"/>
          </a:xfrm>
          <a:prstGeom prst="rect">
            <a:avLst/>
          </a:prstGeom>
        </p:spPr>
      </p:pic>
      <p:sp>
        <p:nvSpPr>
          <p:cNvPr id="8" name="Right Arrow 10">
            <a:extLst>
              <a:ext uri="{FF2B5EF4-FFF2-40B4-BE49-F238E27FC236}">
                <a16:creationId xmlns:a16="http://schemas.microsoft.com/office/drawing/2014/main" id="{0B59D8D5-1A76-4A81-B70D-CA2B82D74BEA}"/>
              </a:ext>
            </a:extLst>
          </p:cNvPr>
          <p:cNvSpPr/>
          <p:nvPr/>
        </p:nvSpPr>
        <p:spPr>
          <a:xfrm>
            <a:off x="2344315" y="245824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7" name="Right Arrow 10">
            <a:extLst>
              <a:ext uri="{FF2B5EF4-FFF2-40B4-BE49-F238E27FC236}">
                <a16:creationId xmlns:a16="http://schemas.microsoft.com/office/drawing/2014/main" id="{0B59D8D5-1A76-4A81-B70D-CA2B82D74BEA}"/>
              </a:ext>
            </a:extLst>
          </p:cNvPr>
          <p:cNvSpPr/>
          <p:nvPr/>
        </p:nvSpPr>
        <p:spPr>
          <a:xfrm>
            <a:off x="2344315" y="271915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2344315" y="383382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2344315" y="415127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9072544" y="4076018"/>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Tree>
    <p:extLst>
      <p:ext uri="{BB962C8B-B14F-4D97-AF65-F5344CB8AC3E}">
        <p14:creationId xmlns:p14="http://schemas.microsoft.com/office/powerpoint/2010/main" val="1899481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371600" y="871538"/>
            <a:ext cx="9601200"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1198295" y="1912474"/>
            <a:ext cx="9601200" cy="4383027"/>
          </a:xfrm>
        </p:spPr>
        <p:txBody>
          <a:bodyPr rtlCol="0">
            <a:normAutofit fontScale="85000" lnSpcReduction="20000"/>
          </a:bodyPr>
          <a:lstStyle/>
          <a:p>
            <a:pPr marL="115888" indent="-115888" defTabSz="914377" eaLnBrk="1" fontAlgn="auto" hangingPunct="1">
              <a:defRPr/>
            </a:pPr>
            <a:r>
              <a:rPr lang="en-US" sz="1800" b="1">
                <a:solidFill>
                  <a:srgbClr val="101D49"/>
                </a:solidFill>
                <a:latin typeface="Times New Roman" panose="02020603050405020304" pitchFamily="18" charset="0"/>
                <a:cs typeface="Times New Roman" panose="02020603050405020304" pitchFamily="18" charset="0"/>
              </a:rPr>
              <a:t>MBE/WBE Scoring Methodology:</a:t>
            </a:r>
            <a:r>
              <a:rPr lang="en-US" sz="1800">
                <a:solidFill>
                  <a:srgbClr val="101D49"/>
                </a:solidFill>
                <a:latin typeface="Times New Roman" panose="02020603050405020304" pitchFamily="18" charset="0"/>
                <a:cs typeface="Times New Roman" panose="02020603050405020304" pitchFamily="18" charset="0"/>
              </a:rPr>
              <a:t> </a:t>
            </a:r>
            <a:r>
              <a:rPr lang="en-US" sz="1600">
                <a:solidFill>
                  <a:srgbClr val="101D49"/>
                </a:solidFill>
                <a:latin typeface="Times New Roman" panose="02020603050405020304" pitchFamily="18" charset="0"/>
                <a:cs typeface="Times New Roman" panose="02020603050405020304" pitchFamily="18" charset="0"/>
              </a:rPr>
              <a:t>MBE/WBE scoring is conducted based on 10 points plus a possible 2 bonus points scale</a:t>
            </a:r>
          </a:p>
          <a:p>
            <a:pPr marL="346075" lvl="1" indent="-111125" defTabSz="914377" eaLnBrk="1" fontAlgn="auto" hangingPunct="1">
              <a:buFont typeface="Arial"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MBE: Possible 5 points + 1 bonus point</a:t>
            </a:r>
          </a:p>
          <a:p>
            <a:pPr marL="346075" lvl="1" indent="-111125" defTabSz="914377" eaLnBrk="1" fontAlgn="auto" hangingPunct="1">
              <a:buFont typeface="Arial"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WBE: Possible 5 points + 1 bonus Point</a:t>
            </a:r>
          </a:p>
          <a:p>
            <a:pPr marL="115888" indent="-115888" defTabSz="914377" eaLnBrk="1" fontAlgn="auto" hangingPunct="1">
              <a:defRPr/>
            </a:pPr>
            <a:r>
              <a:rPr lang="en-US" sz="1800" b="1">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The points will be awarded on the following schedule:</a:t>
            </a:r>
          </a:p>
          <a:p>
            <a:pPr marL="231775" lvl="1" indent="0" defTabSz="914377" eaLnBrk="1" fontAlgn="auto" hangingPunct="1">
              <a:buNone/>
              <a:defRPr/>
            </a:pPr>
            <a:r>
              <a:rPr lang="en-US" sz="1600" i="0">
                <a:solidFill>
                  <a:srgbClr val="101D49"/>
                </a:solidFill>
                <a:latin typeface="Times New Roman" panose="02020603050405020304" pitchFamily="18" charset="0"/>
                <a:cs typeface="Times New Roman" panose="02020603050405020304" pitchFamily="18" charset="0"/>
              </a:rPr>
              <a:t>MBE:</a:t>
            </a:r>
            <a:br>
              <a:rPr lang="en-US" sz="1600" i="0">
                <a:solidFill>
                  <a:srgbClr val="101D49"/>
                </a:solidFill>
                <a:latin typeface="Times New Roman" panose="02020603050405020304" pitchFamily="18" charset="0"/>
                <a:cs typeface="Times New Roman" panose="02020603050405020304" pitchFamily="18" charset="0"/>
              </a:rPr>
            </a:br>
            <a:br>
              <a:rPr lang="en-US" sz="1600" i="0">
                <a:solidFill>
                  <a:srgbClr val="101D49"/>
                </a:solidFill>
                <a:latin typeface="Times New Roman" panose="02020603050405020304" pitchFamily="18" charset="0"/>
                <a:cs typeface="Times New Roman" panose="02020603050405020304" pitchFamily="18" charset="0"/>
              </a:rPr>
            </a:br>
            <a:endParaRPr lang="en-US" sz="1600" i="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1600" i="0">
              <a:solidFill>
                <a:srgbClr val="101D49"/>
              </a:solidFill>
              <a:latin typeface="Times New Roman" panose="02020603050405020304" pitchFamily="18" charset="0"/>
              <a:cs typeface="Times New Roman" panose="02020603050405020304" pitchFamily="18" charset="0"/>
            </a:endParaRPr>
          </a:p>
          <a:p>
            <a:pPr marL="231775" lvl="1" indent="0" defTabSz="914377" eaLnBrk="1" fontAlgn="auto" hangingPunct="1">
              <a:buNone/>
              <a:defRPr/>
            </a:pPr>
            <a:r>
              <a:rPr lang="en-US" sz="1600" i="0">
                <a:solidFill>
                  <a:srgbClr val="101D49"/>
                </a:solidFill>
                <a:latin typeface="Times New Roman" panose="02020603050405020304" pitchFamily="18" charset="0"/>
                <a:cs typeface="Times New Roman" panose="02020603050405020304" pitchFamily="18" charset="0"/>
              </a:rPr>
              <a:t>WBE:</a:t>
            </a:r>
          </a:p>
          <a:p>
            <a:pPr marL="231775" lvl="1" indent="0" defTabSz="914377" eaLnBrk="1" fontAlgn="auto" hangingPunct="1">
              <a:buNone/>
              <a:defRPr/>
            </a:pPr>
            <a:endParaRPr lang="en-US" sz="1600" i="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1600" i="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9% </a:t>
            </a:r>
            <a:r>
              <a:rPr lang="en-US" sz="1600" i="0" u="sng">
                <a:solidFill>
                  <a:srgbClr val="101D49"/>
                </a:solidFill>
                <a:latin typeface="Times New Roman" panose="02020603050405020304" pitchFamily="18" charset="0"/>
                <a:cs typeface="Times New Roman" panose="02020603050405020304" pitchFamily="18" charset="0"/>
              </a:rPr>
              <a:t>before rounding</a:t>
            </a:r>
            <a:r>
              <a:rPr lang="en-US" sz="1600" i="0">
                <a:solidFill>
                  <a:srgbClr val="101D49"/>
                </a:solidFill>
                <a:latin typeface="Times New Roman" panose="02020603050405020304" pitchFamily="18" charset="0"/>
                <a:cs typeface="Times New Roman" panose="02020603050405020304" pitchFamily="18" charset="0"/>
              </a:rPr>
              <a:t>) for the MBE participation or equal to or greater than 12% </a:t>
            </a:r>
            <a:r>
              <a:rPr lang="en-US" sz="1600" i="0" u="sng">
                <a:solidFill>
                  <a:srgbClr val="101D49"/>
                </a:solidFill>
                <a:latin typeface="Times New Roman" panose="02020603050405020304" pitchFamily="18" charset="0"/>
                <a:cs typeface="Times New Roman" panose="02020603050405020304" pitchFamily="18" charset="0"/>
              </a:rPr>
              <a:t>before rounding</a:t>
            </a:r>
            <a:r>
              <a:rPr lang="en-US" sz="1600" i="0">
                <a:solidFill>
                  <a:srgbClr val="101D49"/>
                </a:solidFill>
                <a:latin typeface="Times New Roman" panose="02020603050405020304" pitchFamily="18" charset="0"/>
                <a:cs typeface="Times New Roman" panose="02020603050405020304" pitchFamily="18" charset="0"/>
              </a:rPr>
              <a:t>) for the WBE participation will receive 6 points (5 points plus 1 bonus point). In case of a tie both firms will receive 6 points.</a:t>
            </a:r>
          </a:p>
          <a:p>
            <a:pPr marL="384038" indent="-384038" defTabSz="914377" eaLnBrk="1" fontAlgn="auto" hangingPunct="1">
              <a:defRPr/>
            </a:pPr>
            <a:endParaRPr lang="en-US">
              <a:solidFill>
                <a:srgbClr val="101D49"/>
              </a:solidFill>
              <a:latin typeface="Franklin Gothic Book" panose="020B0503020102020204" pitchFamily="34" charset="0"/>
            </a:endParaRPr>
          </a:p>
        </p:txBody>
      </p:sp>
      <p:graphicFrame>
        <p:nvGraphicFramePr>
          <p:cNvPr id="2" name="Table 1">
            <a:extLst>
              <a:ext uri="{FF2B5EF4-FFF2-40B4-BE49-F238E27FC236}">
                <a16:creationId xmlns:a16="http://schemas.microsoft.com/office/drawing/2014/main" id="{DCB4FD7E-15C7-2A4F-BE72-160AC070C377}"/>
              </a:ext>
            </a:extLst>
          </p:cNvPr>
          <p:cNvGraphicFramePr>
            <a:graphicFrameLocks noGrp="1"/>
          </p:cNvGraphicFramePr>
          <p:nvPr>
            <p:extLst>
              <p:ext uri="{D42A27DB-BD31-4B8C-83A1-F6EECF244321}">
                <p14:modId xmlns:p14="http://schemas.microsoft.com/office/powerpoint/2010/main" val="3919668773"/>
              </p:ext>
            </p:extLst>
          </p:nvPr>
        </p:nvGraphicFramePr>
        <p:xfrm>
          <a:off x="1720849" y="3454974"/>
          <a:ext cx="4906530" cy="457200"/>
        </p:xfrm>
        <a:graphic>
          <a:graphicData uri="http://schemas.openxmlformats.org/drawingml/2006/table">
            <a:tbl>
              <a:tblPr firstRow="1" bandRow="1">
                <a:tableStyleId>{5C22544A-7EE6-4342-B048-85BDC9FD1C3A}</a:tableStyleId>
              </a:tblPr>
              <a:tblGrid>
                <a:gridCol w="545170">
                  <a:extLst>
                    <a:ext uri="{9D8B030D-6E8A-4147-A177-3AD203B41FA5}">
                      <a16:colId xmlns:a16="http://schemas.microsoft.com/office/drawing/2014/main" val="20000"/>
                    </a:ext>
                  </a:extLst>
                </a:gridCol>
                <a:gridCol w="545170">
                  <a:extLst>
                    <a:ext uri="{9D8B030D-6E8A-4147-A177-3AD203B41FA5}">
                      <a16:colId xmlns:a16="http://schemas.microsoft.com/office/drawing/2014/main" val="20001"/>
                    </a:ext>
                  </a:extLst>
                </a:gridCol>
                <a:gridCol w="545170">
                  <a:extLst>
                    <a:ext uri="{9D8B030D-6E8A-4147-A177-3AD203B41FA5}">
                      <a16:colId xmlns:a16="http://schemas.microsoft.com/office/drawing/2014/main" val="20002"/>
                    </a:ext>
                  </a:extLst>
                </a:gridCol>
                <a:gridCol w="545170">
                  <a:extLst>
                    <a:ext uri="{9D8B030D-6E8A-4147-A177-3AD203B41FA5}">
                      <a16:colId xmlns:a16="http://schemas.microsoft.com/office/drawing/2014/main" val="20003"/>
                    </a:ext>
                  </a:extLst>
                </a:gridCol>
                <a:gridCol w="545170">
                  <a:extLst>
                    <a:ext uri="{9D8B030D-6E8A-4147-A177-3AD203B41FA5}">
                      <a16:colId xmlns:a16="http://schemas.microsoft.com/office/drawing/2014/main" val="20004"/>
                    </a:ext>
                  </a:extLst>
                </a:gridCol>
                <a:gridCol w="545170">
                  <a:extLst>
                    <a:ext uri="{9D8B030D-6E8A-4147-A177-3AD203B41FA5}">
                      <a16:colId xmlns:a16="http://schemas.microsoft.com/office/drawing/2014/main" val="20005"/>
                    </a:ext>
                  </a:extLst>
                </a:gridCol>
                <a:gridCol w="545170">
                  <a:extLst>
                    <a:ext uri="{9D8B030D-6E8A-4147-A177-3AD203B41FA5}">
                      <a16:colId xmlns:a16="http://schemas.microsoft.com/office/drawing/2014/main" val="20006"/>
                    </a:ext>
                  </a:extLst>
                </a:gridCol>
                <a:gridCol w="545170">
                  <a:extLst>
                    <a:ext uri="{9D8B030D-6E8A-4147-A177-3AD203B41FA5}">
                      <a16:colId xmlns:a16="http://schemas.microsoft.com/office/drawing/2014/main" val="20007"/>
                    </a:ext>
                  </a:extLst>
                </a:gridCol>
                <a:gridCol w="545170">
                  <a:extLst>
                    <a:ext uri="{9D8B030D-6E8A-4147-A177-3AD203B41FA5}">
                      <a16:colId xmlns:a16="http://schemas.microsoft.com/office/drawing/2014/main" val="20008"/>
                    </a:ext>
                  </a:extLst>
                </a:gridCol>
              </a:tblGrid>
              <a:tr h="228600">
                <a:tc>
                  <a:txBody>
                    <a:bodyPr/>
                    <a:lstStyle/>
                    <a:p>
                      <a:pPr marL="0" marR="0" algn="ctr">
                        <a:spcBef>
                          <a:spcPts val="0"/>
                        </a:spcBef>
                        <a:spcAft>
                          <a:spcPts val="0"/>
                        </a:spcAft>
                      </a:pPr>
                      <a:r>
                        <a:rPr lang="en-US" sz="1200">
                          <a:ln>
                            <a:noFill/>
                          </a:ln>
                          <a:solidFill>
                            <a:srgbClr val="101D49"/>
                          </a:solidFill>
                          <a:latin typeface="+mn-lt"/>
                          <a:ea typeface="Times New Roman"/>
                          <a:cs typeface="Calibri"/>
                        </a:rPr>
                        <a:t>%</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1%</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2%</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3%</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4%</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6%</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7%</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8%</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0">
                <a:tc>
                  <a:txBody>
                    <a:bodyPr/>
                    <a:lstStyle/>
                    <a:p>
                      <a:pPr marL="0" marR="0" algn="ctr">
                        <a:spcBef>
                          <a:spcPts val="0"/>
                        </a:spcBef>
                        <a:spcAft>
                          <a:spcPts val="0"/>
                        </a:spcAft>
                      </a:pPr>
                      <a:r>
                        <a:rPr lang="en-US" sz="1200">
                          <a:ln>
                            <a:noFill/>
                          </a:ln>
                          <a:solidFill>
                            <a:srgbClr val="101D49"/>
                          </a:solidFill>
                          <a:latin typeface="+mn-lt"/>
                          <a:ea typeface="Times New Roman"/>
                          <a:cs typeface="Calibri"/>
                        </a:rPr>
                        <a:t>Pts.</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.45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.9</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1.35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1.8</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3.125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3.75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4.375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5.0</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a:extLst>
              <a:ext uri="{FF2B5EF4-FFF2-40B4-BE49-F238E27FC236}">
                <a16:creationId xmlns:a16="http://schemas.microsoft.com/office/drawing/2014/main" id="{65E8D737-CAFC-4FFD-98F9-B9CD3302ABFA}"/>
              </a:ext>
            </a:extLst>
          </p:cNvPr>
          <p:cNvGraphicFramePr>
            <a:graphicFrameLocks noGrp="1"/>
          </p:cNvGraphicFramePr>
          <p:nvPr>
            <p:extLst>
              <p:ext uri="{D42A27DB-BD31-4B8C-83A1-F6EECF244321}">
                <p14:modId xmlns:p14="http://schemas.microsoft.com/office/powerpoint/2010/main" val="513847391"/>
              </p:ext>
            </p:extLst>
          </p:nvPr>
        </p:nvGraphicFramePr>
        <p:xfrm>
          <a:off x="1720850" y="4246904"/>
          <a:ext cx="5746830" cy="405130"/>
        </p:xfrm>
        <a:graphic>
          <a:graphicData uri="http://schemas.openxmlformats.org/drawingml/2006/table">
            <a:tbl>
              <a:tblPr firstRow="1" firstCol="1" lastRow="1" lastCol="1" bandRow="1" bandCol="1"/>
              <a:tblGrid>
                <a:gridCol w="388088">
                  <a:extLst>
                    <a:ext uri="{9D8B030D-6E8A-4147-A177-3AD203B41FA5}">
                      <a16:colId xmlns:a16="http://schemas.microsoft.com/office/drawing/2014/main" val="505818598"/>
                    </a:ext>
                  </a:extLst>
                </a:gridCol>
                <a:gridCol w="432786">
                  <a:extLst>
                    <a:ext uri="{9D8B030D-6E8A-4147-A177-3AD203B41FA5}">
                      <a16:colId xmlns:a16="http://schemas.microsoft.com/office/drawing/2014/main" val="4110996870"/>
                    </a:ext>
                  </a:extLst>
                </a:gridCol>
                <a:gridCol w="432786">
                  <a:extLst>
                    <a:ext uri="{9D8B030D-6E8A-4147-A177-3AD203B41FA5}">
                      <a16:colId xmlns:a16="http://schemas.microsoft.com/office/drawing/2014/main" val="1936698711"/>
                    </a:ext>
                  </a:extLst>
                </a:gridCol>
                <a:gridCol w="513667">
                  <a:extLst>
                    <a:ext uri="{9D8B030D-6E8A-4147-A177-3AD203B41FA5}">
                      <a16:colId xmlns:a16="http://schemas.microsoft.com/office/drawing/2014/main" val="2935031794"/>
                    </a:ext>
                  </a:extLst>
                </a:gridCol>
                <a:gridCol w="510829">
                  <a:extLst>
                    <a:ext uri="{9D8B030D-6E8A-4147-A177-3AD203B41FA5}">
                      <a16:colId xmlns:a16="http://schemas.microsoft.com/office/drawing/2014/main" val="2577544573"/>
                    </a:ext>
                  </a:extLst>
                </a:gridCol>
                <a:gridCol w="485288">
                  <a:extLst>
                    <a:ext uri="{9D8B030D-6E8A-4147-A177-3AD203B41FA5}">
                      <a16:colId xmlns:a16="http://schemas.microsoft.com/office/drawing/2014/main" val="2165863181"/>
                    </a:ext>
                  </a:extLst>
                </a:gridCol>
                <a:gridCol w="432786">
                  <a:extLst>
                    <a:ext uri="{9D8B030D-6E8A-4147-A177-3AD203B41FA5}">
                      <a16:colId xmlns:a16="http://schemas.microsoft.com/office/drawing/2014/main" val="1321124808"/>
                    </a:ext>
                  </a:extLst>
                </a:gridCol>
                <a:gridCol w="481740">
                  <a:extLst>
                    <a:ext uri="{9D8B030D-6E8A-4147-A177-3AD203B41FA5}">
                      <a16:colId xmlns:a16="http://schemas.microsoft.com/office/drawing/2014/main" val="3336712895"/>
                    </a:ext>
                  </a:extLst>
                </a:gridCol>
                <a:gridCol w="517215">
                  <a:extLst>
                    <a:ext uri="{9D8B030D-6E8A-4147-A177-3AD203B41FA5}">
                      <a16:colId xmlns:a16="http://schemas.microsoft.com/office/drawing/2014/main" val="41386858"/>
                    </a:ext>
                  </a:extLst>
                </a:gridCol>
                <a:gridCol w="517215">
                  <a:extLst>
                    <a:ext uri="{9D8B030D-6E8A-4147-A177-3AD203B41FA5}">
                      <a16:colId xmlns:a16="http://schemas.microsoft.com/office/drawing/2014/main" val="4045759334"/>
                    </a:ext>
                  </a:extLst>
                </a:gridCol>
                <a:gridCol w="517215">
                  <a:extLst>
                    <a:ext uri="{9D8B030D-6E8A-4147-A177-3AD203B41FA5}">
                      <a16:colId xmlns:a16="http://schemas.microsoft.com/office/drawing/2014/main" val="450948886"/>
                    </a:ext>
                  </a:extLst>
                </a:gridCol>
                <a:gridCol w="517215">
                  <a:extLst>
                    <a:ext uri="{9D8B030D-6E8A-4147-A177-3AD203B41FA5}">
                      <a16:colId xmlns:a16="http://schemas.microsoft.com/office/drawing/2014/main" val="1037764918"/>
                    </a:ext>
                  </a:extLst>
                </a:gridCol>
              </a:tblGrid>
              <a:tr h="204470">
                <a:tc>
                  <a:txBody>
                    <a:bodyPr/>
                    <a:lstStyle/>
                    <a:p>
                      <a:pPr marL="12128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2%</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690" marR="4826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3%</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55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4%</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260" marR="3302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5%</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8699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6%</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2545" marR="29845"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7%</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8%</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9%</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10%</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11%</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566374"/>
                  </a:ext>
                </a:extLst>
              </a:tr>
              <a:tr h="200660">
                <a:tc>
                  <a:txBody>
                    <a:bodyPr/>
                    <a:lstStyle/>
                    <a:p>
                      <a:pPr marL="7556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Pts.</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0.9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marR="4826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1.35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430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1.8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3302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2.25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9530"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2.7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29845"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3.15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3.6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4.05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5.0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3325756"/>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597438"/>
          </a:xfrm>
        </p:spPr>
        <p:txBody>
          <a:bodyPr>
            <a:normAutofit/>
          </a:bodyPr>
          <a:lstStyle/>
          <a:p>
            <a:pPr marL="0" indent="0">
              <a:buNone/>
            </a:pPr>
            <a:r>
              <a:rPr lang="en-US" altLang="en-US" sz="2200" b="1">
                <a:solidFill>
                  <a:srgbClr val="101D49"/>
                </a:solidFill>
                <a:latin typeface="Times New Roman" panose="02020603050405020304" pitchFamily="18" charset="0"/>
                <a:cs typeface="Times New Roman" panose="02020603050405020304" pitchFamily="18" charset="0"/>
              </a:rPr>
              <a:t>Contact Information</a:t>
            </a:r>
          </a:p>
          <a:p>
            <a:pPr lvl="1"/>
            <a:r>
              <a:rPr lang="en-US" altLang="en-US" sz="2200" i="0">
                <a:solidFill>
                  <a:srgbClr val="101D49"/>
                </a:solidFill>
                <a:latin typeface="Times New Roman" panose="02020603050405020304" pitchFamily="18" charset="0"/>
                <a:cs typeface="Times New Roman" panose="02020603050405020304" pitchFamily="18" charset="0"/>
              </a:rPr>
              <a:t>Phone: 317-232-3061</a:t>
            </a:r>
          </a:p>
          <a:p>
            <a:pPr lvl="1"/>
            <a:r>
              <a:rPr lang="en-US" altLang="en-US" sz="2200" i="0">
                <a:solidFill>
                  <a:srgbClr val="101D49"/>
                </a:solidFill>
                <a:latin typeface="Times New Roman" panose="02020603050405020304" pitchFamily="18" charset="0"/>
                <a:cs typeface="Times New Roman" panose="02020603050405020304" pitchFamily="18" charset="0"/>
              </a:rPr>
              <a:t>E-mail</a:t>
            </a:r>
            <a:r>
              <a:rPr lang="en-US" altLang="en-US" sz="2200" b="1" i="0">
                <a:solidFill>
                  <a:srgbClr val="101D49"/>
                </a:solidFill>
                <a:latin typeface="Times New Roman" panose="02020603050405020304" pitchFamily="18" charset="0"/>
                <a:cs typeface="Times New Roman" panose="02020603050405020304" pitchFamily="18" charset="0"/>
              </a:rPr>
              <a:t>:</a:t>
            </a:r>
            <a:r>
              <a:rPr lang="en-US" altLang="en-US" sz="2200" i="0">
                <a:solidFill>
                  <a:srgbClr val="101D49"/>
                </a:solidFill>
                <a:latin typeface="Times New Roman" panose="02020603050405020304" pitchFamily="18" charset="0"/>
                <a:cs typeface="Times New Roman" panose="02020603050405020304" pitchFamily="18" charset="0"/>
              </a:rPr>
              <a:t> </a:t>
            </a:r>
            <a:r>
              <a:rPr lang="en-US" altLang="en-US" sz="2200" i="0">
                <a:latin typeface="Times New Roman" panose="02020603050405020304" pitchFamily="18" charset="0"/>
                <a:cs typeface="Times New Roman" panose="02020603050405020304" pitchFamily="18" charset="0"/>
                <a:hlinkClick r:id="rId2"/>
              </a:rPr>
              <a:t>Indianaveteranspreference@idoa.in.gov</a:t>
            </a:r>
            <a:endParaRPr lang="en-US" altLang="en-US" sz="2200" i="0">
              <a:latin typeface="Times New Roman" panose="02020603050405020304" pitchFamily="18" charset="0"/>
              <a:cs typeface="Times New Roman" panose="02020603050405020304" pitchFamily="18" charset="0"/>
            </a:endParaRPr>
          </a:p>
          <a:p>
            <a:pPr lvl="1"/>
            <a:r>
              <a:rPr lang="en-US" altLang="en-US" sz="2200" i="0">
                <a:solidFill>
                  <a:srgbClr val="101D49"/>
                </a:solidFill>
                <a:latin typeface="Times New Roman" panose="02020603050405020304" pitchFamily="18" charset="0"/>
                <a:cs typeface="Times New Roman" panose="02020603050405020304" pitchFamily="18" charset="0"/>
              </a:rPr>
              <a:t>Web: </a:t>
            </a:r>
            <a:r>
              <a:rPr lang="en-US" altLang="en-US" sz="2200" i="0">
                <a:latin typeface="Times New Roman" panose="02020603050405020304" pitchFamily="18" charset="0"/>
                <a:cs typeface="Times New Roman" panose="02020603050405020304" pitchFamily="18" charset="0"/>
                <a:hlinkClick r:id="rId3"/>
              </a:rPr>
              <a:t>www.in.gov/idoa/2862.htm </a:t>
            </a:r>
            <a:endParaRPr lang="en-US" altLang="en-US" sz="2200" i="0">
              <a:solidFill>
                <a:srgbClr val="101D49"/>
              </a:solidFill>
              <a:latin typeface="Times New Roman" panose="02020603050405020304" pitchFamily="18" charset="0"/>
              <a:cs typeface="Times New Roman" panose="02020603050405020304" pitchFamily="18" charset="0"/>
            </a:endParaRPr>
          </a:p>
          <a:p>
            <a:pPr marL="0" indent="0">
              <a:buNone/>
            </a:pPr>
            <a:r>
              <a:rPr lang="en-US" sz="2200" b="1">
                <a:solidFill>
                  <a:srgbClr val="101D49"/>
                </a:solidFill>
                <a:latin typeface="Times New Roman" panose="02020603050405020304" pitchFamily="18" charset="0"/>
                <a:cs typeface="Times New Roman" panose="02020603050405020304" pitchFamily="18" charset="0"/>
              </a:rPr>
              <a:t>Complete Attachment A1, IVOSB Form</a:t>
            </a:r>
          </a:p>
          <a:p>
            <a:pPr lvl="1"/>
            <a:r>
              <a:rPr lang="en-US" sz="2200" i="0">
                <a:solidFill>
                  <a:srgbClr val="101D49"/>
                </a:solidFill>
                <a:latin typeface="Times New Roman" panose="02020603050405020304" pitchFamily="18" charset="0"/>
                <a:cs typeface="Times New Roman" panose="02020603050405020304" pitchFamily="18" charset="0"/>
              </a:rPr>
              <a:t>Include sub-contractor letters of commitment</a:t>
            </a:r>
          </a:p>
          <a:p>
            <a:pPr marL="0" indent="0">
              <a:buNone/>
            </a:pPr>
            <a:r>
              <a:rPr lang="en-US" sz="2200" b="1">
                <a:solidFill>
                  <a:srgbClr val="101D49"/>
                </a:solidFill>
                <a:latin typeface="Times New Roman" panose="02020603050405020304" pitchFamily="18" charset="0"/>
                <a:cs typeface="Times New Roman" panose="02020603050405020304" pitchFamily="18" charset="0"/>
              </a:rPr>
              <a:t>Goals for Proposal</a:t>
            </a:r>
          </a:p>
          <a:p>
            <a:pPr lvl="1"/>
            <a:r>
              <a:rPr lang="en-US" sz="2200" i="0">
                <a:solidFill>
                  <a:srgbClr val="101D49"/>
                </a:solidFill>
                <a:latin typeface="Times New Roman" panose="02020603050405020304" pitchFamily="18" charset="0"/>
                <a:cs typeface="Times New Roman" panose="02020603050405020304" pitchFamily="18" charset="0"/>
              </a:rPr>
              <a:t>3% Veteran Owned Small Business of Total Bid Amount</a:t>
            </a:r>
          </a:p>
          <a:p>
            <a:endParaRPr lang="en-US"/>
          </a:p>
        </p:txBody>
      </p:sp>
    </p:spTree>
    <p:extLst>
      <p:ext uri="{BB962C8B-B14F-4D97-AF65-F5344CB8AC3E}">
        <p14:creationId xmlns:p14="http://schemas.microsoft.com/office/powerpoint/2010/main" val="2607680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document with text and blue text&#10;&#10;Description automatically generated">
            <a:extLst>
              <a:ext uri="{FF2B5EF4-FFF2-40B4-BE49-F238E27FC236}">
                <a16:creationId xmlns:a16="http://schemas.microsoft.com/office/drawing/2014/main" id="{47B0D73B-6C64-EA5E-6731-16FD5590618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1890" y="461264"/>
            <a:ext cx="4568220" cy="5935471"/>
          </a:xfrm>
        </p:spPr>
      </p:pic>
    </p:spTree>
    <p:extLst>
      <p:ext uri="{BB962C8B-B14F-4D97-AF65-F5344CB8AC3E}">
        <p14:creationId xmlns:p14="http://schemas.microsoft.com/office/powerpoint/2010/main" val="2450863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p:txBody>
          <a:bodyPr>
            <a:normAutofit fontScale="92500" lnSpcReduction="20000"/>
          </a:bodyPr>
          <a:lstStyle/>
          <a:p>
            <a:pPr marL="0" indent="0">
              <a:buNone/>
            </a:pPr>
            <a:r>
              <a:rPr lang="en-US" b="1">
                <a:solidFill>
                  <a:srgbClr val="101D49"/>
                </a:solidFill>
                <a:latin typeface="Times New Roman" panose="02020603050405020304" pitchFamily="18" charset="0"/>
                <a:cs typeface="Times New Roman" panose="02020603050405020304" pitchFamily="18" charset="0"/>
              </a:rPr>
              <a:t>Prime contractors should note the following: </a:t>
            </a:r>
          </a:p>
          <a:p>
            <a:r>
              <a:rPr lang="en-US">
                <a:solidFill>
                  <a:srgbClr val="101D49"/>
                </a:solidFill>
                <a:latin typeface="Times New Roman" panose="02020603050405020304" pitchFamily="18" charset="0"/>
                <a:cs typeface="Times New Roman" panose="02020603050405020304" pitchFamily="18" charset="0"/>
              </a:rPr>
              <a:t>Pursuant to 25 IAC 9-4-1(c), a Prime Contractor who is an IVOSB can use their own workforce to count toward the goal.</a:t>
            </a:r>
          </a:p>
          <a:p>
            <a:r>
              <a:rPr lang="en-US">
                <a:solidFill>
                  <a:srgbClr val="101D49"/>
                </a:solidFill>
                <a:latin typeface="Times New Roman" panose="02020603050405020304" pitchFamily="18" charset="0"/>
                <a:cs typeface="Times New Roman" panose="02020603050405020304" pitchFamily="18" charset="0"/>
              </a:rPr>
              <a:t>IVOSB must have a Bidder ID (see section 2.3.7 - Department of Administration, Procurement Division).</a:t>
            </a:r>
          </a:p>
          <a:p>
            <a:pPr lvl="0"/>
            <a:r>
              <a:rPr lang="en-US">
                <a:solidFill>
                  <a:srgbClr val="101D49"/>
                </a:solidFill>
                <a:latin typeface="Times New Roman" panose="02020603050405020304" pitchFamily="18" charset="0"/>
                <a:cs typeface="Times New Roman" panose="02020603050405020304" pitchFamily="18" charset="0"/>
              </a:rPr>
              <a:t>Prime contractor and/or subcontractors’ Certification Letter(s), provided by IDOA or Federal Center for Veterans Business Enterprise (</a:t>
            </a:r>
            <a:r>
              <a:rPr lang="en-US" u="sng">
                <a:latin typeface="Times New Roman" panose="02020603050405020304" pitchFamily="18" charset="0"/>
                <a:cs typeface="Times New Roman" panose="02020603050405020304" pitchFamily="18" charset="0"/>
                <a:hlinkClick r:id="rId2" tooltip="VA OSDBU"/>
              </a:rPr>
              <a:t>VA OSDBU</a:t>
            </a:r>
            <a:r>
              <a:rPr lang="en-US">
                <a:solidFill>
                  <a:srgbClr val="101D49"/>
                </a:solidFill>
                <a:latin typeface="Times New Roman" panose="02020603050405020304" pitchFamily="18" charset="0"/>
                <a:cs typeface="Times New Roman" panose="02020603050405020304" pitchFamily="18" charset="0"/>
              </a:rPr>
              <a:t>), must accompany the proposal to show current status of certification.</a:t>
            </a:r>
          </a:p>
          <a:p>
            <a:pPr lvl="0"/>
            <a:r>
              <a:rPr lang="en-US">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 1.22).</a:t>
            </a:r>
          </a:p>
          <a:p>
            <a:endParaRPr lang="en-US"/>
          </a:p>
        </p:txBody>
      </p:sp>
    </p:spTree>
    <p:extLst>
      <p:ext uri="{BB962C8B-B14F-4D97-AF65-F5344CB8AC3E}">
        <p14:creationId xmlns:p14="http://schemas.microsoft.com/office/powerpoint/2010/main" val="316991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701136"/>
          </a:xfrm>
        </p:spPr>
        <p:txBody>
          <a:bodyPr>
            <a:normAutofit/>
          </a:bodyPr>
          <a:lstStyle/>
          <a:p>
            <a:pPr marL="0" indent="0">
              <a:lnSpc>
                <a:spcPct val="110000"/>
              </a:lnSpc>
              <a:buNone/>
              <a:defRPr/>
            </a:pPr>
            <a:r>
              <a:rPr lang="en-US" b="1">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r>
              <a:rPr lang="en-US">
                <a:solidFill>
                  <a:srgbClr val="101D49"/>
                </a:solidFill>
                <a:latin typeface="Times New Roman" panose="02020603050405020304" pitchFamily="18" charset="0"/>
                <a:cs typeface="Times New Roman" panose="02020603050405020304" pitchFamily="18" charset="0"/>
              </a:rPr>
              <a:t>Must be listed on </a:t>
            </a:r>
            <a:r>
              <a:rPr lang="en-US" u="sng">
                <a:latin typeface="Times New Roman" panose="02020603050405020304" pitchFamily="18" charset="0"/>
                <a:cs typeface="Times New Roman" panose="02020603050405020304" pitchFamily="18" charset="0"/>
                <a:hlinkClick r:id="rId2" tooltip="VA OSDBU"/>
              </a:rPr>
              <a:t>VA OSDBU</a:t>
            </a:r>
            <a:r>
              <a:rPr lang="en-US">
                <a:latin typeface="Times New Roman" panose="02020603050405020304" pitchFamily="18" charset="0"/>
                <a:cs typeface="Times New Roman" panose="02020603050405020304" pitchFamily="18" charset="0"/>
              </a:rPr>
              <a:t> </a:t>
            </a:r>
            <a:r>
              <a:rPr lang="en-US">
                <a:solidFill>
                  <a:srgbClr val="101D49"/>
                </a:solidFill>
                <a:latin typeface="Times New Roman" panose="02020603050405020304" pitchFamily="18" charset="0"/>
                <a:cs typeface="Times New Roman" panose="02020603050405020304" pitchFamily="18" charset="0"/>
              </a:rPr>
              <a:t>registry or listed on the IDOA Directory of Certified Firms, </a:t>
            </a:r>
            <a:r>
              <a:rPr lang="en-US" b="1">
                <a:solidFill>
                  <a:srgbClr val="101D49"/>
                </a:solidFill>
                <a:latin typeface="Times New Roman" panose="02020603050405020304" pitchFamily="18" charset="0"/>
                <a:cs typeface="Times New Roman" panose="02020603050405020304" pitchFamily="18" charset="0"/>
              </a:rPr>
              <a:t>on or before </a:t>
            </a:r>
            <a:r>
              <a:rPr lang="en-US">
                <a:solidFill>
                  <a:srgbClr val="101D49"/>
                </a:solidFill>
                <a:latin typeface="Times New Roman" panose="02020603050405020304" pitchFamily="18" charset="0"/>
                <a:cs typeface="Times New Roman" panose="02020603050405020304" pitchFamily="18" charset="0"/>
              </a:rPr>
              <a:t>the proposal due date. </a:t>
            </a:r>
          </a:p>
          <a:p>
            <a:r>
              <a:rPr lang="en-US" b="1">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pPr lvl="1">
              <a:buFont typeface="Wingdings" panose="05000000000000000000" pitchFamily="2" charset="2"/>
              <a:buChar char="q"/>
            </a:pPr>
            <a:r>
              <a:rPr lang="en-US" i="0">
                <a:solidFill>
                  <a:srgbClr val="101D49"/>
                </a:solidFill>
                <a:latin typeface="Times New Roman" panose="02020603050405020304" pitchFamily="18" charset="0"/>
                <a:cs typeface="Times New Roman" panose="02020603050405020304" pitchFamily="18" charset="0"/>
              </a:rPr>
              <a:t>Valuable Scope Contribution – A business function that supports the scope of this solicitation</a:t>
            </a:r>
          </a:p>
          <a:p>
            <a:r>
              <a:rPr lang="en-US">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pic>
        <p:nvPicPr>
          <p:cNvPr id="6" name="Content Placeholder 5" descr="A white form with black text&#10;&#10;Description automatically generated">
            <a:extLst>
              <a:ext uri="{FF2B5EF4-FFF2-40B4-BE49-F238E27FC236}">
                <a16:creationId xmlns:a16="http://schemas.microsoft.com/office/drawing/2014/main" id="{ACA77B95-B4BB-07E6-2035-E2C804C7E9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4713" y="1928471"/>
            <a:ext cx="6694973" cy="3174766"/>
          </a:xfrm>
        </p:spPr>
      </p:pic>
      <p:sp>
        <p:nvSpPr>
          <p:cNvPr id="7" name="Right Arrow 10">
            <a:extLst>
              <a:ext uri="{FF2B5EF4-FFF2-40B4-BE49-F238E27FC236}">
                <a16:creationId xmlns:a16="http://schemas.microsoft.com/office/drawing/2014/main" id="{833C42D6-1A58-4BBD-B500-84EB060F1DF2}"/>
              </a:ext>
            </a:extLst>
          </p:cNvPr>
          <p:cNvSpPr/>
          <p:nvPr/>
        </p:nvSpPr>
        <p:spPr>
          <a:xfrm>
            <a:off x="2361438" y="267835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2361438" y="395591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2361438" y="429866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9176786" y="4144283"/>
            <a:ext cx="685800" cy="308769"/>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Tree>
    <p:extLst>
      <p:ext uri="{BB962C8B-B14F-4D97-AF65-F5344CB8AC3E}">
        <p14:creationId xmlns:p14="http://schemas.microsoft.com/office/powerpoint/2010/main" val="917279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92500" lnSpcReduction="20000"/>
          </a:bodyPr>
          <a:lstStyle/>
          <a:p>
            <a:pPr marL="115888" indent="-115888">
              <a:spcBef>
                <a:spcPct val="20000"/>
              </a:spcBef>
              <a:buFont typeface="Arial" pitchFamily="34" charset="0"/>
              <a:buChar char="•"/>
            </a:pPr>
            <a:r>
              <a:rPr lang="en-US" sz="1900" b="1">
                <a:solidFill>
                  <a:srgbClr val="101D49"/>
                </a:solidFill>
                <a:latin typeface="Times New Roman" panose="02020603050405020304" pitchFamily="18" charset="0"/>
                <a:cs typeface="Times New Roman" panose="02020603050405020304" pitchFamily="18" charset="0"/>
              </a:rPr>
              <a:t>New Process - </a:t>
            </a:r>
            <a:r>
              <a:rPr lang="en-US" sz="1900">
                <a:solidFill>
                  <a:srgbClr val="101D49"/>
                </a:solidFill>
                <a:latin typeface="Times New Roman" panose="02020603050405020304" pitchFamily="18" charset="0"/>
                <a:cs typeface="Times New Roman" panose="02020603050405020304" pitchFamily="18" charset="0"/>
              </a:rPr>
              <a:t>IVOSB scoring is conducted based on 5 points plus a possible 1 bonus point scale</a:t>
            </a:r>
          </a:p>
          <a:p>
            <a:pPr marL="234950" lvl="1"/>
            <a:r>
              <a:rPr lang="en-US" sz="1900" b="1" i="0">
                <a:solidFill>
                  <a:srgbClr val="101D49"/>
                </a:solidFill>
                <a:latin typeface="Times New Roman" panose="02020603050405020304" pitchFamily="18" charset="0"/>
                <a:cs typeface="Times New Roman" panose="02020603050405020304" pitchFamily="18" charset="0"/>
              </a:rPr>
              <a:t>-</a:t>
            </a:r>
            <a:r>
              <a:rPr lang="en-US" sz="1900" i="0">
                <a:solidFill>
                  <a:srgbClr val="101D49"/>
                </a:solidFill>
                <a:latin typeface="Times New Roman" panose="02020603050405020304" pitchFamily="18" charset="0"/>
                <a:cs typeface="Times New Roman" panose="02020603050405020304" pitchFamily="18" charset="0"/>
              </a:rPr>
              <a:t> IVOSB: Possible 5 points + 1 bonus point</a:t>
            </a:r>
          </a:p>
          <a:p>
            <a:pPr marL="234950" lvl="1"/>
            <a:endParaRPr lang="en-US" sz="1900" i="0">
              <a:solidFill>
                <a:srgbClr val="101D49"/>
              </a:solidFill>
              <a:latin typeface="Times New Roman" panose="02020603050405020304" pitchFamily="18" charset="0"/>
              <a:cs typeface="Times New Roman" panose="02020603050405020304" pitchFamily="18" charset="0"/>
            </a:endParaRPr>
          </a:p>
          <a:p>
            <a:pPr marL="115888" indent="-115888">
              <a:spcBef>
                <a:spcPct val="20000"/>
              </a:spcBef>
              <a:buFont typeface="Arial" pitchFamily="34" charset="0"/>
              <a:buChar char="•"/>
            </a:pPr>
            <a:r>
              <a:rPr lang="en-US" sz="1900" b="1">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a:spcBef>
                <a:spcPct val="20000"/>
              </a:spcBef>
              <a:buFont typeface="Calibri" pitchFamily="34" charset="0"/>
              <a:buChar char="-"/>
            </a:pPr>
            <a:r>
              <a:rPr lang="en-US" sz="1900" i="0">
                <a:solidFill>
                  <a:srgbClr val="101D49"/>
                </a:solidFill>
                <a:latin typeface="Times New Roman" panose="02020603050405020304" pitchFamily="18" charset="0"/>
                <a:cs typeface="Times New Roman" panose="02020603050405020304" pitchFamily="18" charset="0"/>
              </a:rPr>
              <a:t>The points will be awarded on the following schedule:</a:t>
            </a:r>
            <a:br>
              <a:rPr lang="en-US" sz="1900" i="0">
                <a:solidFill>
                  <a:srgbClr val="101D49"/>
                </a:solidFill>
                <a:latin typeface="Times New Roman" panose="02020603050405020304" pitchFamily="18" charset="0"/>
                <a:cs typeface="Times New Roman" panose="02020603050405020304" pitchFamily="18" charset="0"/>
              </a:rPr>
            </a:br>
            <a:endParaRPr lang="en-US" sz="1900" i="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buFont typeface="Calibri" pitchFamily="34" charset="0"/>
              <a:buChar char="-"/>
            </a:pPr>
            <a:r>
              <a:rPr lang="en-US" sz="1900" i="0">
                <a:solidFill>
                  <a:srgbClr val="101D49"/>
                </a:solidFill>
                <a:latin typeface="Times New Roman" panose="02020603050405020304" pitchFamily="18" charset="0"/>
                <a:cs typeface="Times New Roman" panose="02020603050405020304"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a:solidFill>
                  <a:srgbClr val="101D49"/>
                </a:solidFill>
                <a:latin typeface="Times New Roman" panose="02020603050405020304" pitchFamily="18" charset="0"/>
                <a:cs typeface="Times New Roman" panose="02020603050405020304" pitchFamily="18" charset="0"/>
              </a:rPr>
              <a:t>The highest submission which exceeds the goal will receive 6 points (5 points plus 1 bonus point). In case of a tie both firms will receive 6 points. </a:t>
            </a:r>
          </a:p>
          <a:p>
            <a:endParaRPr lang="en-US"/>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a:solidFill>
                            <a:srgbClr val="101D49"/>
                          </a:solidFill>
                        </a:rPr>
                        <a:t>%</a:t>
                      </a:r>
                    </a:p>
                  </a:txBody>
                  <a:tcPr/>
                </a:tc>
                <a:tc>
                  <a:txBody>
                    <a:bodyPr/>
                    <a:lstStyle/>
                    <a:p>
                      <a:pPr algn="ctr"/>
                      <a:r>
                        <a:rPr lang="en-US" sz="1050">
                          <a:solidFill>
                            <a:srgbClr val="101D49"/>
                          </a:solidFill>
                        </a:rPr>
                        <a:t>0%</a:t>
                      </a:r>
                    </a:p>
                  </a:txBody>
                  <a:tcPr/>
                </a:tc>
                <a:tc>
                  <a:txBody>
                    <a:bodyPr/>
                    <a:lstStyle/>
                    <a:p>
                      <a:pPr algn="ctr"/>
                      <a:r>
                        <a:rPr lang="en-US" sz="1050">
                          <a:solidFill>
                            <a:srgbClr val="101D49"/>
                          </a:solidFill>
                        </a:rPr>
                        <a:t>0.6%</a:t>
                      </a:r>
                    </a:p>
                  </a:txBody>
                  <a:tcPr/>
                </a:tc>
                <a:tc>
                  <a:txBody>
                    <a:bodyPr/>
                    <a:lstStyle/>
                    <a:p>
                      <a:pPr algn="ctr"/>
                      <a:r>
                        <a:rPr lang="en-US" sz="1050">
                          <a:solidFill>
                            <a:srgbClr val="101D49"/>
                          </a:solidFill>
                        </a:rPr>
                        <a:t>1.2%</a:t>
                      </a:r>
                    </a:p>
                  </a:txBody>
                  <a:tcPr/>
                </a:tc>
                <a:tc>
                  <a:txBody>
                    <a:bodyPr/>
                    <a:lstStyle/>
                    <a:p>
                      <a:pPr algn="ctr"/>
                      <a:r>
                        <a:rPr lang="en-US" sz="1050">
                          <a:solidFill>
                            <a:srgbClr val="101D49"/>
                          </a:solidFill>
                        </a:rPr>
                        <a:t>1.8%</a:t>
                      </a:r>
                    </a:p>
                  </a:txBody>
                  <a:tcPr/>
                </a:tc>
                <a:tc>
                  <a:txBody>
                    <a:bodyPr/>
                    <a:lstStyle/>
                    <a:p>
                      <a:pPr algn="ctr"/>
                      <a:r>
                        <a:rPr lang="en-US" sz="1050">
                          <a:solidFill>
                            <a:srgbClr val="101D49"/>
                          </a:solidFill>
                        </a:rPr>
                        <a:t>2.4%</a:t>
                      </a:r>
                    </a:p>
                  </a:txBody>
                  <a:tcPr/>
                </a:tc>
                <a:tc>
                  <a:txBody>
                    <a:bodyPr/>
                    <a:lstStyle/>
                    <a:p>
                      <a:pPr algn="ctr"/>
                      <a:r>
                        <a:rPr lang="en-US" sz="105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a:solidFill>
                            <a:srgbClr val="101D49"/>
                          </a:solidFill>
                        </a:rPr>
                        <a:t>Pts.</a:t>
                      </a:r>
                    </a:p>
                  </a:txBody>
                  <a:tcPr/>
                </a:tc>
                <a:tc>
                  <a:txBody>
                    <a:bodyPr/>
                    <a:lstStyle/>
                    <a:p>
                      <a:pPr algn="ctr"/>
                      <a:r>
                        <a:rPr lang="en-US" sz="1050">
                          <a:solidFill>
                            <a:srgbClr val="101D49"/>
                          </a:solidFill>
                        </a:rPr>
                        <a:t>-1</a:t>
                      </a:r>
                    </a:p>
                  </a:txBody>
                  <a:tcPr/>
                </a:tc>
                <a:tc>
                  <a:txBody>
                    <a:bodyPr/>
                    <a:lstStyle/>
                    <a:p>
                      <a:pPr algn="ctr"/>
                      <a:r>
                        <a:rPr lang="en-US" sz="1050">
                          <a:solidFill>
                            <a:srgbClr val="101D49"/>
                          </a:solidFill>
                        </a:rPr>
                        <a:t>1</a:t>
                      </a:r>
                    </a:p>
                  </a:txBody>
                  <a:tcPr/>
                </a:tc>
                <a:tc>
                  <a:txBody>
                    <a:bodyPr/>
                    <a:lstStyle/>
                    <a:p>
                      <a:pPr algn="ctr"/>
                      <a:r>
                        <a:rPr lang="en-US" sz="1050">
                          <a:solidFill>
                            <a:srgbClr val="101D49"/>
                          </a:solidFill>
                        </a:rPr>
                        <a:t>2</a:t>
                      </a:r>
                    </a:p>
                  </a:txBody>
                  <a:tcPr/>
                </a:tc>
                <a:tc>
                  <a:txBody>
                    <a:bodyPr/>
                    <a:lstStyle/>
                    <a:p>
                      <a:pPr algn="ctr"/>
                      <a:r>
                        <a:rPr lang="en-US" sz="1050">
                          <a:solidFill>
                            <a:srgbClr val="101D49"/>
                          </a:solidFill>
                        </a:rPr>
                        <a:t>3</a:t>
                      </a:r>
                    </a:p>
                  </a:txBody>
                  <a:tcPr/>
                </a:tc>
                <a:tc>
                  <a:txBody>
                    <a:bodyPr/>
                    <a:lstStyle/>
                    <a:p>
                      <a:pPr algn="ctr"/>
                      <a:r>
                        <a:rPr lang="en-US" sz="1050">
                          <a:solidFill>
                            <a:srgbClr val="101D49"/>
                          </a:solidFill>
                        </a:rPr>
                        <a:t>4</a:t>
                      </a:r>
                    </a:p>
                  </a:txBody>
                  <a:tcPr/>
                </a:tc>
                <a:tc>
                  <a:txBody>
                    <a:bodyPr/>
                    <a:lstStyle/>
                    <a:p>
                      <a:pPr algn="ctr"/>
                      <a:r>
                        <a:rPr lang="en-US" sz="105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a:solidFill>
                  <a:srgbClr val="101D49"/>
                </a:solidFill>
                <a:latin typeface="Times New Roman" panose="02020603050405020304" pitchFamily="18" charset="0"/>
                <a:cs typeface="Times New Roman" panose="02020603050405020304" pitchFamily="18" charset="0"/>
              </a:rPr>
              <a:t>RFP MBE/WBE/IVOSB Scoring Example</a:t>
            </a:r>
          </a:p>
          <a:p>
            <a:endParaRPr lang="en-US"/>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1590847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rgbClr val="101D49"/>
                </a:solidFill>
                <a:latin typeface="Times New Roman" panose="02020603050405020304" pitchFamily="18" charset="0"/>
                <a:cs typeface="Times New Roman" panose="02020603050405020304" pitchFamily="18" charset="0"/>
              </a:rPr>
              <a:t>Pay Audit System</a:t>
            </a:r>
          </a:p>
          <a:p>
            <a:r>
              <a:rPr lang="en-US" sz="1700" dirty="0">
                <a:solidFill>
                  <a:srgbClr val="101D49"/>
                </a:solidFill>
                <a:latin typeface="Times New Roman" panose="02020603050405020304" pitchFamily="18" charset="0"/>
                <a:cs typeface="Times New Roman" panose="02020603050405020304" pitchFamily="18" charset="0"/>
              </a:rPr>
              <a:t>Tool utilized to monitor the state’s diversity spend for subcontractors</a:t>
            </a:r>
          </a:p>
          <a:p>
            <a:r>
              <a:rPr lang="en-US" sz="1700" dirty="0">
                <a:solidFill>
                  <a:srgbClr val="101D49"/>
                </a:solidFill>
                <a:latin typeface="Times New Roman" panose="02020603050405020304" pitchFamily="18" charset="0"/>
                <a:cs typeface="Times New Roman" panose="02020603050405020304" pitchFamily="18" charset="0"/>
              </a:rPr>
              <a:t>Selected primes and subcontractors are required to report payments submitted or received through this web-based tool</a:t>
            </a:r>
          </a:p>
          <a:p>
            <a:r>
              <a:rPr lang="en-US" sz="17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r>
              <a:rPr lang="en-US" sz="1650" b="1" dirty="0">
                <a:solidFill>
                  <a:srgbClr val="101D49"/>
                </a:solidFill>
                <a:latin typeface="Times New Roman" panose="02020603050405020304" pitchFamily="18" charset="0"/>
                <a:cs typeface="Times New Roman" panose="02020603050405020304" pitchFamily="18" charset="0"/>
              </a:rPr>
              <a:t>Questions? </a:t>
            </a:r>
            <a:r>
              <a:rPr lang="en-US" sz="165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250" i="0" dirty="0">
                <a:latin typeface="Times New Roman" panose="02020603050405020304" pitchFamily="18" charset="0"/>
                <a:cs typeface="Times New Roman" panose="02020603050405020304" pitchFamily="18" charset="0"/>
                <a:hlinkClick r:id="rId2"/>
              </a:rPr>
              <a:t>mwbecompliance@idoa.in.gov</a:t>
            </a:r>
            <a:r>
              <a:rPr lang="en-US" sz="1250" i="0" dirty="0">
                <a:latin typeface="Times New Roman" panose="02020603050405020304" pitchFamily="18" charset="0"/>
                <a:cs typeface="Times New Roman" panose="02020603050405020304" pitchFamily="18" charset="0"/>
              </a:rPr>
              <a:t> </a:t>
            </a:r>
          </a:p>
          <a:p>
            <a:pPr lvl="1"/>
            <a:r>
              <a:rPr lang="en-US" sz="1250" i="0" dirty="0">
                <a:latin typeface="Times New Roman" panose="02020603050405020304" pitchFamily="18" charset="0"/>
                <a:cs typeface="Times New Roman" panose="02020603050405020304" pitchFamily="18" charset="0"/>
                <a:hlinkClick r:id="rId3"/>
              </a:rPr>
              <a:t>www.in.gov/idoa/mwbe/payaudit.htm</a:t>
            </a:r>
            <a:r>
              <a:rPr lang="en-US" sz="1250" i="0" dirty="0">
                <a:latin typeface="Times New Roman" panose="02020603050405020304" pitchFamily="18" charset="0"/>
                <a:cs typeface="Times New Roman" panose="02020603050405020304" pitchFamily="18" charset="0"/>
              </a:rPr>
              <a:t> </a:t>
            </a:r>
          </a:p>
          <a:p>
            <a:endParaRPr lang="en-US" dirty="0"/>
          </a:p>
        </p:txBody>
      </p:sp>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a:solidFill>
                    <a:prstClr val="black"/>
                  </a:solidFill>
                </a:rPr>
                <a:t>Submit subcontractor </a:t>
              </a:r>
              <a:r>
                <a:rPr lang="en-US" altLang="en-US" sz="1050" b="1" i="1">
                  <a:solidFill>
                    <a:srgbClr val="FF0000"/>
                  </a:solidFill>
                </a:rPr>
                <a:t>actual paid</a:t>
              </a:r>
              <a:r>
                <a:rPr lang="en-US" altLang="en-US" sz="1050" i="1">
                  <a:solidFill>
                    <a:prstClr val="black"/>
                  </a:solidFill>
                </a:rPr>
                <a:t> invoice amounts</a:t>
              </a:r>
              <a:endParaRPr lang="en-US" altLang="en-US" sz="1050" i="1" baseline="3000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a:solidFill>
                    <a:prstClr val="black"/>
                  </a:solidFill>
                </a:rPr>
                <a:t>Submit actual payments </a:t>
              </a:r>
              <a:r>
                <a:rPr lang="en-US" altLang="en-US" sz="1050" b="1" i="1">
                  <a:solidFill>
                    <a:srgbClr val="FF0000"/>
                  </a:solidFill>
                </a:rPr>
                <a:t>received</a:t>
              </a:r>
              <a:endParaRPr lang="en-US" altLang="en-US" sz="1050" b="1" i="1" baseline="3000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85000" lnSpcReduction="20000"/>
          </a:bodyPr>
          <a:lstStyle/>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dirty="0">
                <a:solidFill>
                  <a:srgbClr val="101D49"/>
                </a:solidFill>
                <a:latin typeface="Times New Roman" panose="02020603050405020304" pitchFamily="18" charset="0"/>
                <a:cs typeface="Times New Roman" panose="02020603050405020304" pitchFamily="18" charset="0"/>
                <a:hlinkClick r:id="rId3"/>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chemeClr val="tx1"/>
                </a:solidFill>
                <a:latin typeface="Times New Roman" panose="02020603050405020304" pitchFamily="18" charset="0"/>
                <a:cs typeface="Times New Roman" panose="02020603050405020304" pitchFamily="18" charset="0"/>
              </a:rPr>
              <a:t>3:00 PM ET on April 18, 2025</a:t>
            </a:r>
            <a:r>
              <a:rPr lang="en-US" sz="2800" dirty="0">
                <a:solidFill>
                  <a:srgbClr val="101D49"/>
                </a:solidFill>
                <a:latin typeface="Times New Roman" panose="02020603050405020304" pitchFamily="18" charset="0"/>
                <a:cs typeface="Times New Roman" panose="02020603050405020304" pitchFamily="18" charset="0"/>
              </a:rPr>
              <a:t>.  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RFP via the Question/Inquiry process.  Please use Attachment G of this RFP for this purpose.  </a:t>
            </a:r>
            <a:r>
              <a:rPr lang="en-US" sz="2800" b="1" dirty="0">
                <a:solidFill>
                  <a:schemeClr val="tx1"/>
                </a:solidFill>
                <a:latin typeface="Times New Roman" panose="02020603050405020304" pitchFamily="18" charset="0"/>
                <a:cs typeface="Times New Roman" panose="02020603050405020304" pitchFamily="18" charset="0"/>
              </a:rPr>
              <a:t>Questions regarding the solicitation must be submitted by </a:t>
            </a:r>
            <a:r>
              <a:rPr lang="en-US" sz="2800" b="1" u="sng" dirty="0">
                <a:solidFill>
                  <a:schemeClr val="tx1"/>
                </a:solidFill>
                <a:latin typeface="Times New Roman" panose="02020603050405020304" pitchFamily="18" charset="0"/>
                <a:cs typeface="Times New Roman" panose="02020603050405020304" pitchFamily="18" charset="0"/>
              </a:rPr>
              <a:t>3:00 PM ET on April 18, 2025</a:t>
            </a:r>
            <a:r>
              <a:rPr lang="en-US" sz="2800" b="1" u="sng" dirty="0">
                <a:solidFill>
                  <a:srgbClr val="101D49"/>
                </a:solidFill>
                <a:latin typeface="Times New Roman" panose="02020603050405020304" pitchFamily="18" charset="0"/>
                <a:cs typeface="Times New Roman" panose="02020603050405020304" pitchFamily="18" charset="0"/>
              </a:rPr>
              <a:t>. </a:t>
            </a:r>
          </a:p>
          <a:p>
            <a:r>
              <a:rPr lang="en-US" sz="2800" dirty="0">
                <a:solidFill>
                  <a:srgbClr val="101D49"/>
                </a:solidFill>
                <a:latin typeface="Times New Roman" panose="02020603050405020304" pitchFamily="18" charset="0"/>
                <a:cs typeface="Times New Roman" panose="02020603050405020304" pitchFamily="18" charset="0"/>
              </a:rPr>
              <a:t>Proposal submission process is due no later than </a:t>
            </a:r>
            <a:r>
              <a:rPr lang="en-US" sz="2800" b="1" u="sng" dirty="0">
                <a:solidFill>
                  <a:schemeClr val="tx1"/>
                </a:solidFill>
                <a:latin typeface="Times New Roman" panose="02020603050405020304" pitchFamily="18" charset="0"/>
                <a:cs typeface="Times New Roman" panose="02020603050405020304" pitchFamily="18" charset="0"/>
              </a:rPr>
              <a:t>3:00 PM ET on June 20, 2025</a:t>
            </a:r>
            <a:r>
              <a:rPr lang="en-US" sz="2800" dirty="0">
                <a:solidFill>
                  <a:schemeClr val="tx1"/>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Submission Requirements</a:t>
            </a:r>
            <a:br>
              <a:rPr lang="en-US">
                <a:latin typeface="Garamond" panose="02020404030301010803" pitchFamily="18" charset="0"/>
              </a:rPr>
            </a:br>
            <a:endParaRPr lang="en-US">
              <a:latin typeface="Garamond" panose="02020404030301010803" pitchFamily="18" charset="0"/>
            </a:endParaRPr>
          </a:p>
        </p:txBody>
      </p:sp>
      <p:sp>
        <p:nvSpPr>
          <p:cNvPr id="6" name="Content Placeholder 5"/>
          <p:cNvSpPr>
            <a:spLocks noGrp="1"/>
          </p:cNvSpPr>
          <p:nvPr>
            <p:ph idx="1"/>
          </p:nvPr>
        </p:nvSpPr>
        <p:spPr>
          <a:xfrm>
            <a:off x="1371599" y="1848255"/>
            <a:ext cx="9741877" cy="4357992"/>
          </a:xfrm>
        </p:spPr>
        <p:txBody>
          <a:bodyPr>
            <a:normAutofit/>
          </a:bodyPr>
          <a:lstStyle/>
          <a:p>
            <a:r>
              <a:rPr lang="en-US" sz="3300" b="1">
                <a:solidFill>
                  <a:srgbClr val="101D49"/>
                </a:solidFill>
                <a:latin typeface="Times New Roman" panose="02020603050405020304" pitchFamily="18" charset="0"/>
                <a:cs typeface="Times New Roman" panose="02020603050405020304" pitchFamily="18" charset="0"/>
              </a:rPr>
              <a:t>You must be a registered bidder to submit a proposal. </a:t>
            </a:r>
          </a:p>
          <a:p>
            <a:pPr lvl="1"/>
            <a:r>
              <a:rPr lang="en-US" sz="2900" i="0">
                <a:solidFill>
                  <a:srgbClr val="101D49"/>
                </a:solidFill>
                <a:latin typeface="Times New Roman" panose="02020603050405020304" pitchFamily="18" charset="0"/>
                <a:cs typeface="Times New Roman" panose="02020603050405020304" pitchFamily="18" charset="0"/>
              </a:rPr>
              <a:t>Please refer to section 1.8 of the RFP document for instructions regarding the online submission process using the Supplier Portal. </a:t>
            </a:r>
          </a:p>
          <a:p>
            <a:pPr marL="0" indent="0">
              <a:buNone/>
            </a:pPr>
            <a:r>
              <a:rPr lang="en-US" sz="2900" b="1">
                <a:solidFill>
                  <a:srgbClr val="FF0000"/>
                </a:solidFill>
                <a:latin typeface="Times New Roman" panose="02020603050405020304" pitchFamily="18" charset="0"/>
                <a:cs typeface="Times New Roman" panose="02020603050405020304" pitchFamily="18" charset="0"/>
              </a:rPr>
              <a:t>It is your responsibility to ensure that all required documents and forms are submitted prior to the due dates. Failure to complete or submit required documents and forms may result in disqualification or loss of points. </a:t>
            </a:r>
          </a:p>
        </p:txBody>
      </p:sp>
    </p:spTree>
    <p:extLst>
      <p:ext uri="{BB962C8B-B14F-4D97-AF65-F5344CB8AC3E}">
        <p14:creationId xmlns:p14="http://schemas.microsoft.com/office/powerpoint/2010/main" val="20009861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2686751" y="4357316"/>
            <a:ext cx="6818495" cy="829157"/>
          </a:xfrm>
        </p:spPr>
        <p:txBody>
          <a:bodyPr>
            <a:normAutofit/>
          </a:bodyPr>
          <a:lstStyle/>
          <a:p>
            <a:pPr marL="0" indent="0">
              <a:buNone/>
            </a:pPr>
            <a:r>
              <a:rPr lang="en-US" sz="1900" b="1">
                <a:solidFill>
                  <a:srgbClr val="FF0000"/>
                </a:solidFill>
                <a:latin typeface="Times New Roman" panose="02020603050405020304" pitchFamily="18" charset="0"/>
                <a:cs typeface="Times New Roman" panose="02020603050405020304"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895537022"/>
              </p:ext>
            </p:extLst>
          </p:nvPr>
        </p:nvGraphicFramePr>
        <p:xfrm>
          <a:off x="2686752" y="2809255"/>
          <a:ext cx="6818496" cy="1298078"/>
        </p:xfrm>
        <a:graphic>
          <a:graphicData uri="http://schemas.openxmlformats.org/drawingml/2006/table">
            <a:tbl>
              <a:tblPr firstRow="1" firstCol="1" bandRow="1"/>
              <a:tblGrid>
                <a:gridCol w="1294121">
                  <a:extLst>
                    <a:ext uri="{9D8B030D-6E8A-4147-A177-3AD203B41FA5}">
                      <a16:colId xmlns:a16="http://schemas.microsoft.com/office/drawing/2014/main" val="815048848"/>
                    </a:ext>
                  </a:extLst>
                </a:gridCol>
                <a:gridCol w="5524375">
                  <a:extLst>
                    <a:ext uri="{9D8B030D-6E8A-4147-A177-3AD203B41FA5}">
                      <a16:colId xmlns:a16="http://schemas.microsoft.com/office/drawing/2014/main" val="1623914326"/>
                    </a:ext>
                  </a:extLst>
                </a:gridCol>
              </a:tblGrid>
              <a:tr h="270805">
                <a:tc>
                  <a:txBody>
                    <a:bodyPr/>
                    <a:lstStyle/>
                    <a:p>
                      <a:pPr marL="0" marR="0" algn="l" defTabSz="914377" rtl="0" eaLnBrk="1" latinLnBrk="0" hangingPunct="1">
                        <a:lnSpc>
                          <a:spcPct val="89000"/>
                        </a:lnSpc>
                        <a:spcBef>
                          <a:spcPct val="0"/>
                        </a:spcBef>
                        <a:spcAft>
                          <a:spcPts val="0"/>
                        </a:spcAft>
                        <a:buNone/>
                      </a:pPr>
                      <a:r>
                        <a:rPr lang="en-US" sz="2000" b="1" kern="1200" baseline="0">
                          <a:solidFill>
                            <a:srgbClr val="101D49"/>
                          </a:solidFill>
                          <a:latin typeface="Times New Roman" panose="02020603050405020304" pitchFamily="18" charset="0"/>
                          <a:ea typeface="+mj-ea"/>
                          <a:cs typeface="Times New Roman" panose="02020603050405020304" pitchFamily="18" charset="0"/>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2000" b="1" kern="1200" baseline="0">
                          <a:solidFill>
                            <a:srgbClr val="101D49"/>
                          </a:solidFill>
                          <a:latin typeface="Times New Roman" panose="02020603050405020304" pitchFamily="18" charset="0"/>
                          <a:ea typeface="+mj-ea"/>
                          <a:cs typeface="Times New Roman" panose="02020603050405020304" pitchFamily="18" charset="0"/>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486559">
                <a:tc>
                  <a:txBody>
                    <a:bodyPr/>
                    <a:lstStyle/>
                    <a:p>
                      <a:pPr marL="0" marR="0">
                        <a:spcBef>
                          <a:spcPts val="0"/>
                        </a:spcBef>
                        <a:spcAft>
                          <a:spcPts val="0"/>
                        </a:spcAft>
                      </a:pPr>
                      <a:r>
                        <a:rPr lang="en-US" sz="1800" i="0" kern="1200" baseline="0" dirty="0">
                          <a:solidFill>
                            <a:schemeClr val="tx1"/>
                          </a:solidFill>
                          <a:latin typeface="Times New Roman" panose="02020603050405020304" pitchFamily="18" charset="0"/>
                          <a:ea typeface="+mn-ea"/>
                          <a:cs typeface="Times New Roman" panose="02020603050405020304" pitchFamily="18" charset="0"/>
                        </a:rPr>
                        <a:t>04/18/2025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800" i="0" kern="1200" baseline="0">
                          <a:solidFill>
                            <a:srgbClr val="101D49"/>
                          </a:solidFill>
                          <a:latin typeface="Times New Roman" panose="02020603050405020304" pitchFamily="18" charset="0"/>
                          <a:ea typeface="+mn-ea"/>
                          <a:cs typeface="Times New Roman" panose="02020603050405020304" pitchFamily="18" charset="0"/>
                        </a:rPr>
                        <a:t>Pre-Proposal Networking Opportunity Form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478166">
                <a:tc>
                  <a:txBody>
                    <a:bodyPr/>
                    <a:lstStyle/>
                    <a:p>
                      <a:pPr marL="0" marR="0">
                        <a:spcBef>
                          <a:spcPts val="0"/>
                        </a:spcBef>
                        <a:spcAft>
                          <a:spcPts val="0"/>
                        </a:spcAft>
                      </a:pPr>
                      <a:r>
                        <a:rPr lang="en-US" sz="1800" i="0" kern="1200" baseline="0" dirty="0">
                          <a:solidFill>
                            <a:schemeClr val="tx1"/>
                          </a:solidFill>
                          <a:latin typeface="Times New Roman" panose="02020603050405020304" pitchFamily="18" charset="0"/>
                          <a:ea typeface="+mn-ea"/>
                          <a:cs typeface="Times New Roman" panose="02020603050405020304" pitchFamily="18" charset="0"/>
                        </a:rPr>
                        <a:t>04/18/2025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bl>
          </a:graphicData>
        </a:graphic>
      </p:graphicFrame>
    </p:spTree>
    <p:extLst>
      <p:ext uri="{BB962C8B-B14F-4D97-AF65-F5344CB8AC3E}">
        <p14:creationId xmlns:p14="http://schemas.microsoft.com/office/powerpoint/2010/main" val="14938453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450135"/>
            <a:ext cx="9296400" cy="968871"/>
          </a:xfrm>
        </p:spPr>
        <p:txBody>
          <a:bodyPr>
            <a:normAutofit/>
          </a:bodyPr>
          <a:lstStyle/>
          <a:p>
            <a:pPr marL="0" marR="0" lvl="0" indent="0" fontAlgn="auto">
              <a:buClrTx/>
              <a:buSzTx/>
              <a:buNone/>
              <a:tabLst/>
              <a:defRPr/>
            </a:pPr>
            <a:r>
              <a:rPr lang="en-US" sz="1200" b="1">
                <a:solidFill>
                  <a:srgbClr val="FF0000"/>
                </a:solidFill>
                <a:latin typeface="Times New Roman" panose="02020603050405020304" pitchFamily="18" charset="0"/>
                <a:cs typeface="Times New Roman" panose="02020603050405020304" pitchFamily="18" charset="0"/>
              </a:rPr>
              <a:t>Use the templates provided for all responses and do not alter any templates.</a:t>
            </a:r>
          </a:p>
          <a:p>
            <a:pPr marL="0" indent="0">
              <a:buNone/>
            </a:pPr>
            <a:r>
              <a:rPr lang="en-US" sz="1200" b="1">
                <a:solidFill>
                  <a:srgbClr val="FF0000"/>
                </a:solidFill>
                <a:latin typeface="Times New Roman" panose="02020603050405020304" pitchFamily="18" charset="0"/>
                <a:cs typeface="Times New Roman" panose="02020603050405020304" pitchFamily="18" charset="0"/>
              </a:rPr>
              <a:t>Responses must be submitted per the RFP instructions. See RFP Sections 1.8 and 2.1 for additional details. Late submissions, emailed or hand-delivered submissions will not be accepted.</a:t>
            </a:r>
          </a:p>
          <a:p>
            <a:endParaRPr lang="en-US"/>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894408714"/>
              </p:ext>
            </p:extLst>
          </p:nvPr>
        </p:nvGraphicFramePr>
        <p:xfrm>
          <a:off x="1371600" y="1545266"/>
          <a:ext cx="9143999" cy="3414078"/>
        </p:xfrm>
        <a:graphic>
          <a:graphicData uri="http://schemas.openxmlformats.org/drawingml/2006/table">
            <a:tbl>
              <a:tblPr firstRow="1" firstCol="1" bandRow="1"/>
              <a:tblGrid>
                <a:gridCol w="1679123">
                  <a:extLst>
                    <a:ext uri="{9D8B030D-6E8A-4147-A177-3AD203B41FA5}">
                      <a16:colId xmlns:a16="http://schemas.microsoft.com/office/drawing/2014/main" val="815048848"/>
                    </a:ext>
                  </a:extLst>
                </a:gridCol>
                <a:gridCol w="7464876">
                  <a:extLst>
                    <a:ext uri="{9D8B030D-6E8A-4147-A177-3AD203B41FA5}">
                      <a16:colId xmlns:a16="http://schemas.microsoft.com/office/drawing/2014/main" val="1623914326"/>
                    </a:ext>
                  </a:extLst>
                </a:gridCol>
              </a:tblGrid>
              <a:tr h="242056">
                <a:tc>
                  <a:txBody>
                    <a:bodyPr/>
                    <a:lstStyle/>
                    <a:p>
                      <a:pPr marL="0" marR="0" algn="l" defTabSz="914377" rtl="0" eaLnBrk="1" latinLnBrk="0" hangingPunct="1">
                        <a:lnSpc>
                          <a:spcPct val="89000"/>
                        </a:lnSpc>
                        <a:spcBef>
                          <a:spcPct val="0"/>
                        </a:spcBef>
                        <a:spcAft>
                          <a:spcPts val="0"/>
                        </a:spcAft>
                        <a:buNone/>
                      </a:pPr>
                      <a:r>
                        <a:rPr lang="en-US" sz="1800" b="1" kern="1200" baseline="0">
                          <a:solidFill>
                            <a:srgbClr val="101D49"/>
                          </a:solidFill>
                          <a:latin typeface="Times New Roman" panose="02020603050405020304" pitchFamily="18" charset="0"/>
                          <a:ea typeface="+mj-ea"/>
                          <a:cs typeface="Times New Roman" panose="02020603050405020304" pitchFamily="18" charset="0"/>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1800" b="1" kern="1200" baseline="0">
                          <a:solidFill>
                            <a:srgbClr val="101D49"/>
                          </a:solidFill>
                          <a:latin typeface="Times New Roman" panose="02020603050405020304" pitchFamily="18" charset="0"/>
                          <a:ea typeface="+mj-ea"/>
                          <a:cs typeface="Times New Roman" panose="02020603050405020304" pitchFamily="18" charset="0"/>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716099">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06/20/2025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a:spcBef>
                          <a:spcPts val="0"/>
                        </a:spcBef>
                        <a:spcAft>
                          <a:spcPts val="0"/>
                        </a:spcAft>
                        <a:buFont typeface="Arial" panose="020B0604020202020204" pitchFamily="34" charset="0"/>
                        <a:buNone/>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Online Submission</a:t>
                      </a:r>
                    </a:p>
                    <a:p>
                      <a:pPr marL="285750" marR="0" indent="-285750" algn="l">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Executive Summary</a:t>
                      </a:r>
                    </a:p>
                    <a:p>
                      <a:pPr marL="285750" marR="0" indent="-285750" algn="l">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Attestation Form (Attachment J)</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2596339"/>
                  </a:ext>
                </a:extLst>
              </a:tr>
              <a:tr h="716099">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06/20/2025</a:t>
                      </a:r>
                    </a:p>
                    <a:p>
                      <a:pPr marL="0" marR="0">
                        <a:spcBef>
                          <a:spcPts val="0"/>
                        </a:spcBef>
                        <a:spcAft>
                          <a:spcPts val="0"/>
                        </a:spcAft>
                      </a:pPr>
                      <a:endParaRPr lang="en-US" sz="1600" i="0" kern="1200" baseline="0" dirty="0">
                        <a:solidFill>
                          <a:schemeClr val="tx1"/>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MWBE and IVOSB Participation Plan Form (Attachment A)</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991772"/>
                  </a:ext>
                </a:extLst>
              </a:tr>
              <a:tr h="238700">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06/20/2025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Indiana Economic Impact Form (Attachment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773566"/>
                  </a:ext>
                </a:extLst>
              </a:tr>
              <a:tr h="238700">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06/20/2025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a:solidFill>
                            <a:srgbClr val="101D49"/>
                          </a:solidFill>
                          <a:latin typeface="Times New Roman" panose="02020603050405020304" pitchFamily="18" charset="0"/>
                          <a:ea typeface="+mn-ea"/>
                          <a:cs typeface="Times New Roman" panose="02020603050405020304" pitchFamily="18" charset="0"/>
                        </a:rPr>
                        <a:t>Cost Proposal Template (Attachment 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238700">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06/20/2025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a:solidFill>
                            <a:srgbClr val="101D49"/>
                          </a:solidFill>
                          <a:latin typeface="Times New Roman" panose="02020603050405020304" pitchFamily="18" charset="0"/>
                          <a:ea typeface="+mn-ea"/>
                          <a:cs typeface="Times New Roman" panose="02020603050405020304" pitchFamily="18" charset="0"/>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238700">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06/20/2025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a:solidFill>
                            <a:srgbClr val="101D49"/>
                          </a:solidFill>
                          <a:latin typeface="Times New Roman" panose="02020603050405020304" pitchFamily="18" charset="0"/>
                          <a:ea typeface="+mn-ea"/>
                          <a:cs typeface="Times New Roman" panose="02020603050405020304" pitchFamily="18" charset="0"/>
                        </a:rPr>
                        <a:t>Technical Proposal Template (Attachment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74791">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06/20/2025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Reference Check Forms (Attachment H) – Must be completed by the reference and emailed directly to the State.</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1831753"/>
                  </a:ext>
                </a:extLst>
              </a:tr>
            </a:tbl>
          </a:graphicData>
        </a:graphic>
      </p:graphicFrame>
    </p:spTree>
    <p:extLst>
      <p:ext uri="{BB962C8B-B14F-4D97-AF65-F5344CB8AC3E}">
        <p14:creationId xmlns:p14="http://schemas.microsoft.com/office/powerpoint/2010/main" val="6405902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654291"/>
            <a:ext cx="9601200" cy="829157"/>
          </a:xfrm>
        </p:spPr>
        <p:txBody>
          <a:bodyPr/>
          <a:lstStyle/>
          <a:p>
            <a:r>
              <a:rPr lang="en-US">
                <a:latin typeface="Times New Roman" panose="02020603050405020304" pitchFamily="18" charset="0"/>
                <a:cs typeface="Times New Roman" panose="02020603050405020304" pitchFamily="18" charset="0"/>
              </a:rPr>
              <a:t>Additional Information</a:t>
            </a:r>
          </a:p>
        </p:txBody>
      </p:sp>
      <p:sp>
        <p:nvSpPr>
          <p:cNvPr id="6" name="Content Placeholder 5"/>
          <p:cNvSpPr>
            <a:spLocks noGrp="1"/>
          </p:cNvSpPr>
          <p:nvPr>
            <p:ph idx="1"/>
          </p:nvPr>
        </p:nvSpPr>
        <p:spPr>
          <a:xfrm>
            <a:off x="1219200" y="1750734"/>
            <a:ext cx="9745579" cy="4616563"/>
          </a:xfrm>
        </p:spPr>
        <p:txBody>
          <a:bodyPr>
            <a:noAutofit/>
          </a:bodyPr>
          <a:lstStyle/>
          <a:p>
            <a:pPr marL="342900" lvl="0" indent="-342900" algn="ctr"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IDOA PROCUREMENT LINKS AND NUMBERS</a:t>
            </a:r>
            <a:endParaRPr lang="en-US" sz="1600" b="1">
              <a:solidFill>
                <a:srgbClr val="101D49"/>
              </a:solidFill>
              <a:latin typeface="Times New Roman" panose="02020603050405020304" pitchFamily="18" charset="0"/>
              <a:cs typeface="Times New Roman" panose="02020603050405020304" pitchFamily="18" charset="0"/>
              <a:hlinkClick r:id="rId3"/>
            </a:endParaRPr>
          </a:p>
          <a:p>
            <a:pPr marL="342900" lvl="0" indent="-342900" algn="ctr" defTabSz="914400">
              <a:lnSpc>
                <a:spcPct val="80000"/>
              </a:lnSpc>
              <a:spcBef>
                <a:spcPct val="20000"/>
              </a:spcBef>
              <a:spcAft>
                <a:spcPts val="0"/>
              </a:spcAft>
              <a:buNone/>
            </a:pPr>
            <a:endParaRPr lang="en-US" sz="1600" b="1">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A.	Link to the bidder registry with IDOA and Secretary of State.</a:t>
            </a:r>
          </a:p>
          <a:p>
            <a:pPr marL="342900" lvl="0" indent="-342900" defTabSz="914400">
              <a:lnSpc>
                <a:spcPct val="80000"/>
              </a:lnSpc>
              <a:spcBef>
                <a:spcPct val="20000"/>
              </a:spcBef>
              <a:spcAft>
                <a:spcPts val="0"/>
              </a:spcAft>
              <a:buNone/>
            </a:pPr>
            <a:r>
              <a:rPr lang="en-US" sz="1600" b="1">
                <a:solidFill>
                  <a:prstClr val="black"/>
                </a:solidFill>
                <a:latin typeface="Times New Roman" panose="02020603050405020304" pitchFamily="18" charset="0"/>
                <a:cs typeface="Times New Roman" panose="02020603050405020304" pitchFamily="18" charset="0"/>
              </a:rPr>
              <a:t>	</a:t>
            </a:r>
            <a:r>
              <a:rPr lang="en-US" sz="1600" b="1">
                <a:solidFill>
                  <a:prstClr val="black"/>
                </a:solidFill>
                <a:latin typeface="Times New Roman" panose="02020603050405020304" pitchFamily="18" charset="0"/>
                <a:cs typeface="Times New Roman" panose="02020603050405020304" pitchFamily="18" charset="0"/>
                <a:hlinkClick r:id="rId4"/>
              </a:rPr>
              <a:t>http://www.in.gov/idoa/2464.htm</a:t>
            </a:r>
            <a:endParaRPr lang="en-US" sz="1600" b="1">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B.	Secretary of State of Indiana:</a:t>
            </a: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	Can be reached at (317) 232-6576 for registration assistance.  </a:t>
            </a:r>
            <a:r>
              <a:rPr lang="en-US" sz="1600" b="1">
                <a:solidFill>
                  <a:prstClr val="black"/>
                </a:solidFill>
                <a:latin typeface="Times New Roman" panose="02020603050405020304" pitchFamily="18" charset="0"/>
                <a:cs typeface="Times New Roman" panose="02020603050405020304" pitchFamily="18" charset="0"/>
                <a:hlinkClick r:id="rId5"/>
              </a:rPr>
              <a:t>www.in.gov/sos</a:t>
            </a:r>
            <a:endParaRPr lang="en-US" sz="1600" b="1">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C.	See Vendor and Supplier Resource Center:</a:t>
            </a:r>
          </a:p>
          <a:p>
            <a:pPr marL="342900" lvl="0" indent="-342900" defTabSz="914400">
              <a:lnSpc>
                <a:spcPct val="80000"/>
              </a:lnSpc>
              <a:spcBef>
                <a:spcPct val="20000"/>
              </a:spcBef>
              <a:spcAft>
                <a:spcPts val="0"/>
              </a:spcAft>
              <a:buNone/>
            </a:pPr>
            <a:r>
              <a:rPr lang="en-US" sz="1600" b="1">
                <a:solidFill>
                  <a:prstClr val="black"/>
                </a:solidFill>
                <a:latin typeface="Times New Roman" panose="02020603050405020304" pitchFamily="18" charset="0"/>
                <a:cs typeface="Times New Roman" panose="02020603050405020304" pitchFamily="18" charset="0"/>
              </a:rPr>
              <a:t>	</a:t>
            </a:r>
            <a:r>
              <a:rPr lang="en-US" sz="1600" b="1">
                <a:solidFill>
                  <a:prstClr val="black"/>
                </a:solidFill>
                <a:latin typeface="Times New Roman" panose="02020603050405020304" pitchFamily="18" charset="0"/>
                <a:cs typeface="Times New Roman" panose="02020603050405020304" pitchFamily="18" charset="0"/>
                <a:hlinkClick r:id="rId6"/>
              </a:rPr>
              <a:t>http://www.in.gov/idoa/3106.htm</a:t>
            </a:r>
            <a:endParaRPr lang="en-US" sz="1600" b="1">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FontTx/>
              <a:buAutoNum type="alphaUcPeriod" startAt="4"/>
            </a:pPr>
            <a:r>
              <a:rPr lang="en-US" sz="1600" b="1">
                <a:solidFill>
                  <a:srgbClr val="101D49"/>
                </a:solidFill>
                <a:latin typeface="Times New Roman" panose="02020603050405020304" pitchFamily="18" charset="0"/>
                <a:cs typeface="Times New Roman" panose="02020603050405020304" pitchFamily="18" charset="0"/>
              </a:rPr>
              <a:t>Minority and Women Owned Business Enterprises:</a:t>
            </a: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	Link to more information and full listing of IDOA Minority and Women Owned Businesses</a:t>
            </a:r>
          </a:p>
          <a:p>
            <a:pPr marL="342900" lvl="0" indent="-342900" defTabSz="914400">
              <a:lnSpc>
                <a:spcPct val="80000"/>
              </a:lnSpc>
              <a:spcBef>
                <a:spcPct val="20000"/>
              </a:spcBef>
              <a:spcAft>
                <a:spcPts val="0"/>
              </a:spcAft>
              <a:buNone/>
            </a:pPr>
            <a:r>
              <a:rPr lang="en-US" sz="1600" b="1">
                <a:solidFill>
                  <a:prstClr val="black"/>
                </a:solidFill>
                <a:latin typeface="Times New Roman" panose="02020603050405020304" pitchFamily="18" charset="0"/>
                <a:cs typeface="Times New Roman" panose="02020603050405020304" pitchFamily="18" charset="0"/>
              </a:rPr>
              <a:t>	</a:t>
            </a:r>
            <a:r>
              <a:rPr lang="en-US" sz="1600" b="1">
                <a:solidFill>
                  <a:prstClr val="black"/>
                </a:solidFill>
                <a:latin typeface="Times New Roman" panose="02020603050405020304" pitchFamily="18" charset="0"/>
                <a:cs typeface="Times New Roman" panose="02020603050405020304" pitchFamily="18" charset="0"/>
                <a:hlinkClick r:id="rId7"/>
              </a:rPr>
              <a:t>http://www.in.gov/idoa/2352.htm</a:t>
            </a:r>
            <a:endParaRPr lang="en-US" sz="1600" b="1">
              <a:solidFill>
                <a:prstClr val="black"/>
              </a:solidFill>
              <a:latin typeface="Times New Roman" panose="02020603050405020304" pitchFamily="18" charset="0"/>
              <a:cs typeface="Times New Roman" panose="02020603050405020304" pitchFamily="18" charset="0"/>
            </a:endParaRPr>
          </a:p>
          <a:p>
            <a:pPr marL="0" indent="0">
              <a:buNone/>
            </a:pPr>
            <a:endParaRPr lang="en-US" sz="1600"/>
          </a:p>
        </p:txBody>
      </p:sp>
    </p:spTree>
    <p:extLst>
      <p:ext uri="{BB962C8B-B14F-4D97-AF65-F5344CB8AC3E}">
        <p14:creationId xmlns:p14="http://schemas.microsoft.com/office/powerpoint/2010/main" val="3377965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Questions</a:t>
            </a:r>
            <a:br>
              <a:rPr lang="en-US" dirty="0">
                <a:solidFill>
                  <a:schemeClr val="tx1"/>
                </a:solidFill>
              </a:rPr>
            </a:br>
            <a:endParaRPr lang="en-US" dirty="0"/>
          </a:p>
        </p:txBody>
      </p:sp>
      <p:sp>
        <p:nvSpPr>
          <p:cNvPr id="6" name="Content Placeholder 5"/>
          <p:cNvSpPr>
            <a:spLocks noGrp="1"/>
          </p:cNvSpPr>
          <p:nvPr>
            <p:ph idx="1"/>
          </p:nvPr>
        </p:nvSpPr>
        <p:spPr>
          <a:xfrm>
            <a:off x="1295400" y="2014780"/>
            <a:ext cx="9601200" cy="2113718"/>
          </a:xfrm>
        </p:spPr>
        <p:txBody>
          <a:bodyPr>
            <a:normAutofit fontScale="92500" lnSpcReduction="10000"/>
          </a:bodyPr>
          <a:lstStyle/>
          <a:p>
            <a:pPr marL="0" indent="0">
              <a:buNone/>
            </a:pPr>
            <a:r>
              <a:rPr lang="en-US" dirty="0">
                <a:solidFill>
                  <a:srgbClr val="101D49"/>
                </a:solidFill>
                <a:latin typeface="Times New Roman" panose="02020603050405020304" pitchFamily="18" charset="0"/>
                <a:cs typeface="Times New Roman" panose="02020603050405020304" pitchFamily="18" charset="0"/>
              </a:rPr>
              <a:t>All questions/inquiries should be submitted using the Q&amp;A Template (Attachment G) as outlined in Section 1.7 of the RFP main document no later that </a:t>
            </a:r>
            <a:r>
              <a:rPr lang="en-US" b="1" dirty="0">
                <a:solidFill>
                  <a:srgbClr val="FF0000"/>
                </a:solidFill>
                <a:latin typeface="Times New Roman" panose="02020603050405020304" pitchFamily="18" charset="0"/>
                <a:cs typeface="Times New Roman" panose="02020603050405020304" pitchFamily="18" charset="0"/>
              </a:rPr>
              <a:t>3</a:t>
            </a:r>
            <a:r>
              <a:rPr lang="en-US"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:00 PM ET on April 28, 2025.</a:t>
            </a:r>
            <a:endParaRPr lang="en-US" b="1" dirty="0">
              <a:solidFill>
                <a:srgbClr val="FF0000"/>
              </a:solidFill>
              <a:latin typeface="Times New Roman" panose="02020603050405020304" pitchFamily="18" charset="0"/>
              <a:cs typeface="Times New Roman" panose="02020603050405020304" pitchFamily="18" charset="0"/>
            </a:endParaRPr>
          </a:p>
          <a:p>
            <a:pPr marL="0" indent="0">
              <a:buNone/>
            </a:pPr>
            <a:endParaRPr lang="en-US" dirty="0">
              <a:solidFill>
                <a:srgbClr val="101D49"/>
              </a:solidFill>
              <a:latin typeface="Times New Roman" panose="02020603050405020304" pitchFamily="18" charset="0"/>
              <a:cs typeface="Times New Roman" panose="02020603050405020304" pitchFamily="18" charset="0"/>
            </a:endParaRPr>
          </a:p>
          <a:p>
            <a:pPr marL="0" indent="0" algn="ctr">
              <a:buNone/>
            </a:pPr>
            <a:endParaRPr lang="en-US" dirty="0">
              <a:solidFill>
                <a:srgbClr val="101D49"/>
              </a:solidFill>
              <a:latin typeface="Times New Roman" panose="02020603050405020304" pitchFamily="18" charset="0"/>
              <a:cs typeface="Times New Roman" panose="02020603050405020304" pitchFamily="18" charset="0"/>
            </a:endParaRPr>
          </a:p>
          <a:p>
            <a:pPr marL="0" indent="0">
              <a:buNone/>
            </a:pPr>
            <a:r>
              <a:rPr lang="en-US" dirty="0">
                <a:solidFill>
                  <a:srgbClr val="101D49"/>
                </a:solidFill>
                <a:latin typeface="Times New Roman" panose="02020603050405020304" pitchFamily="18" charset="0"/>
                <a:cs typeface="Times New Roman" panose="02020603050405020304" pitchFamily="18" charset="0"/>
              </a:rPr>
              <a:t>REMINDER (OPTIONAL): If interested, send a Pre-proposal Network Opportunities Form (Attachment I) via email at </a:t>
            </a:r>
            <a:r>
              <a:rPr lang="en-US" dirty="0">
                <a:solidFill>
                  <a:srgbClr val="101D49"/>
                </a:solidFill>
                <a:latin typeface="Times New Roman" panose="02020603050405020304" pitchFamily="18" charset="0"/>
                <a:cs typeface="Times New Roman" panose="02020603050405020304" pitchFamily="18" charset="0"/>
                <a:hlinkClick r:id="rId3"/>
              </a:rPr>
              <a:t>rfp@idoa.in.gov</a:t>
            </a:r>
            <a:r>
              <a:rPr lang="en-US" dirty="0">
                <a:solidFill>
                  <a:srgbClr val="101D49"/>
                </a:solidFill>
                <a:latin typeface="Times New Roman" panose="02020603050405020304" pitchFamily="18" charset="0"/>
                <a:cs typeface="Times New Roman" panose="02020603050405020304" pitchFamily="18" charset="0"/>
              </a:rPr>
              <a:t> no later than </a:t>
            </a:r>
            <a:r>
              <a:rPr lang="en-US" b="1" dirty="0">
                <a:solidFill>
                  <a:srgbClr val="FF0000"/>
                </a:solidFill>
                <a:latin typeface="Times New Roman" panose="02020603050405020304" pitchFamily="18" charset="0"/>
                <a:cs typeface="Times New Roman" panose="02020603050405020304" pitchFamily="18" charset="0"/>
              </a:rPr>
              <a:t>3:00 PM ET, April 18, 2025</a:t>
            </a:r>
            <a:r>
              <a:rPr lang="en-US" dirty="0">
                <a:solidFill>
                  <a:srgbClr val="101D49"/>
                </a:solidFill>
                <a:latin typeface="Times New Roman" panose="02020603050405020304" pitchFamily="18" charset="0"/>
                <a:cs typeface="Times New Roman" panose="02020603050405020304" pitchFamily="18" charset="0"/>
              </a:rPr>
              <a:t>.  </a:t>
            </a:r>
          </a:p>
          <a:p>
            <a:pPr algn="ctr"/>
            <a:endParaRPr lang="en-US" dirty="0"/>
          </a:p>
        </p:txBody>
      </p:sp>
    </p:spTree>
    <p:extLst>
      <p:ext uri="{BB962C8B-B14F-4D97-AF65-F5344CB8AC3E}">
        <p14:creationId xmlns:p14="http://schemas.microsoft.com/office/powerpoint/2010/main" val="16763711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2330116" y="1758436"/>
            <a:ext cx="7531768" cy="3341128"/>
          </a:xfrm>
        </p:spPr>
        <p:txBody>
          <a:bodyPr/>
          <a:lstStyle/>
          <a:p>
            <a:pPr marL="342900" lvl="0" indent="-342900" defTabSz="914400">
              <a:lnSpc>
                <a:spcPct val="100000"/>
              </a:lnSpc>
              <a:spcBef>
                <a:spcPct val="20000"/>
              </a:spcBef>
              <a:defRPr/>
            </a:pP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r>
              <a:rPr lang="en-US" sz="5400" b="1" cap="none" dirty="0">
                <a:latin typeface="Times New Roman" panose="02020603050405020304" pitchFamily="18" charset="0"/>
                <a:cs typeface="Times New Roman" panose="02020603050405020304" pitchFamily="18" charset="0"/>
              </a:rPr>
              <a:t>Thank You</a:t>
            </a:r>
            <a:br>
              <a:rPr lang="en-US" sz="2800" b="1" dirty="0">
                <a:latin typeface="Times New Roman" panose="02020603050405020304" pitchFamily="18" charset="0"/>
                <a:cs typeface="Times New Roman" panose="02020603050405020304" pitchFamily="18" charset="0"/>
              </a:rPr>
            </a:br>
            <a:r>
              <a:rPr lang="en-US" sz="2800" b="1" cap="none" dirty="0">
                <a:latin typeface="Times New Roman" panose="02020603050405020304" pitchFamily="18" charset="0"/>
                <a:cs typeface="Times New Roman" panose="02020603050405020304" pitchFamily="18" charset="0"/>
              </a:rPr>
              <a:t>Angela Embry</a:t>
            </a:r>
            <a:br>
              <a:rPr lang="en-US" sz="2800" b="1" cap="none" dirty="0">
                <a:latin typeface="Times New Roman" panose="02020603050405020304" pitchFamily="18" charset="0"/>
                <a:cs typeface="Times New Roman" panose="02020603050405020304" pitchFamily="18" charset="0"/>
              </a:rPr>
            </a:br>
            <a:r>
              <a:rPr lang="en-US" sz="2800" b="1" cap="none" dirty="0">
                <a:latin typeface="Times New Roman" panose="02020603050405020304" pitchFamily="18" charset="0"/>
                <a:cs typeface="Times New Roman" panose="02020603050405020304" pitchFamily="18" charset="0"/>
              </a:rPr>
              <a:t>anembry@idoa.in.gov</a:t>
            </a:r>
            <a:br>
              <a:rPr lang="en-US" sz="2400" b="1" cap="none" dirty="0">
                <a:solidFill>
                  <a:srgbClr val="FF0000"/>
                </a:solidFill>
                <a:latin typeface="Times New Roman" panose="02020603050405020304" pitchFamily="18" charset="0"/>
                <a:cs typeface="Times New Roman" panose="02020603050405020304" pitchFamily="18" charset="0"/>
              </a:rPr>
            </a:br>
            <a:br>
              <a:rPr lang="en-US" sz="2400" b="1"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002060"/>
                </a:solidFill>
                <a:latin typeface="Times New Roman" panose="02020603050405020304" pitchFamily="18" charset="0"/>
                <a:cs typeface="Times New Roman" panose="02020603050405020304" pitchFamily="18" charset="0"/>
              </a:rPr>
              <a:t>All State Agencies</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0066FF"/>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mwbecompliance@idoa.in.gov</a:t>
            </a:r>
            <a:r>
              <a:rPr lang="en-US" sz="2400" b="1" cap="none" dirty="0">
                <a:solidFill>
                  <a:srgbClr val="0066FF"/>
                </a:solidFill>
                <a:latin typeface="Times New Roman" panose="02020603050405020304" pitchFamily="18" charset="0"/>
                <a:cs typeface="Times New Roman" panose="02020603050405020304" pitchFamily="18" charset="0"/>
              </a:rPr>
              <a:t> </a:t>
            </a:r>
            <a:br>
              <a:rPr lang="en-US" sz="2400" b="1" cap="none" dirty="0">
                <a:solidFill>
                  <a:srgbClr val="0066FF"/>
                </a:solidFill>
                <a:latin typeface="Times New Roman" panose="02020603050405020304" pitchFamily="18" charset="0"/>
                <a:cs typeface="Times New Roman" panose="02020603050405020304" pitchFamily="18" charset="0"/>
              </a:rPr>
            </a:br>
            <a:r>
              <a:rPr lang="en-US" sz="2400" b="1" cap="none" dirty="0">
                <a:solidFill>
                  <a:srgbClr val="0066FF"/>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www.in.gov/idoa/mwbe/payaudit.htm</a:t>
            </a:r>
            <a:r>
              <a:rPr lang="en-US" sz="2400" b="1" cap="none" dirty="0">
                <a:solidFill>
                  <a:srgbClr val="0066FF"/>
                </a:solidFill>
                <a:latin typeface="Times New Roman" panose="02020603050405020304" pitchFamily="18" charset="0"/>
                <a:cs typeface="Times New Roman" panose="02020603050405020304"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rPr>
              <a:t> </a:t>
            </a:r>
            <a:endParaRPr lang="en-US" sz="2400" b="1" dirty="0">
              <a:latin typeface="+mn-lt"/>
            </a:endParaRP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p:txBody>
          <a:bodyPr>
            <a:normAutofit/>
          </a:bodyPr>
          <a:lstStyle/>
          <a:p>
            <a:pPr>
              <a:spcBef>
                <a:spcPts val="0"/>
              </a:spcBef>
              <a:spcAft>
                <a:spcPts val="0"/>
              </a:spcAft>
            </a:pPr>
            <a:r>
              <a:rPr lang="en-US" sz="2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purpose of this RFP is to select a respondent that can satisfy the State’s need for office furniture products and space design.  It is the intent of </a:t>
            </a:r>
            <a:r>
              <a:rPr lang="en-US"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IDOA</a:t>
            </a:r>
            <a:r>
              <a:rPr lang="en-US" sz="28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to solicit </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responses to this solicitation in accordance with the statement of work, proposal preparation section, and specifications contained in this document. </a:t>
            </a:r>
            <a:endParaRPr lang="en-US" sz="2800" dirty="0">
              <a:solidFill>
                <a:srgbClr val="101D49"/>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p:txBody>
          <a:bodyPr>
            <a:normAutofit/>
          </a:bodyPr>
          <a:lstStyle/>
          <a:p>
            <a:pPr marL="0" indent="0">
              <a:spcBef>
                <a:spcPts val="0"/>
              </a:spcBef>
              <a:spcAft>
                <a:spcPts val="0"/>
              </a:spcAft>
              <a:buNone/>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term of the contract shall be for a period of </a:t>
            </a:r>
            <a:r>
              <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four (4)</a:t>
            </a:r>
            <a:r>
              <a:rPr lang="en-US" sz="18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years from the date of contract execution.  There may be two (2) one-year renewals for a total of </a:t>
            </a:r>
            <a:r>
              <a:rPr lang="en-US"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six (6)</a:t>
            </a:r>
            <a:r>
              <a:rPr lang="en-US" sz="18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years at the State’s option. </a:t>
            </a:r>
            <a:endParaRPr lang="en-US" sz="1800" dirty="0">
              <a:solidFill>
                <a:srgbClr val="101D49"/>
              </a:solidFill>
              <a:effectLst/>
              <a:latin typeface="Courie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a:latin typeface="Times New Roman" panose="02020603050405020304" pitchFamily="18" charset="0"/>
                <a:cs typeface="Times New Roman" panose="02020603050405020304"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13328309"/>
              </p:ext>
            </p:extLst>
          </p:nvPr>
        </p:nvGraphicFramePr>
        <p:xfrm>
          <a:off x="1381296" y="1693371"/>
          <a:ext cx="9083504" cy="3657600"/>
        </p:xfrm>
        <a:graphic>
          <a:graphicData uri="http://schemas.openxmlformats.org/drawingml/2006/table">
            <a:tbl>
              <a:tblPr firstRow="1" bandRow="1">
                <a:tableStyleId>{5C22544A-7EE6-4342-B048-85BDC9FD1C3A}</a:tableStyleId>
              </a:tblPr>
              <a:tblGrid>
                <a:gridCol w="5250616">
                  <a:extLst>
                    <a:ext uri="{9D8B030D-6E8A-4147-A177-3AD203B41FA5}">
                      <a16:colId xmlns:a16="http://schemas.microsoft.com/office/drawing/2014/main" val="20000"/>
                    </a:ext>
                  </a:extLst>
                </a:gridCol>
                <a:gridCol w="3832888">
                  <a:extLst>
                    <a:ext uri="{9D8B030D-6E8A-4147-A177-3AD203B41FA5}">
                      <a16:colId xmlns:a16="http://schemas.microsoft.com/office/drawing/2014/main" val="20001"/>
                    </a:ext>
                  </a:extLst>
                </a:gridCol>
              </a:tblGrid>
              <a:tr h="306929">
                <a:tc>
                  <a:txBody>
                    <a:bodyPr/>
                    <a:lstStyle/>
                    <a:p>
                      <a:pPr marL="0" marR="0" algn="ctr">
                        <a:spcBef>
                          <a:spcPts val="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Activity</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Date</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0"/>
                  </a:ext>
                </a:extLst>
              </a:tr>
              <a:tr h="301955">
                <a:tc>
                  <a:txBody>
                    <a:bodyPr/>
                    <a:lstStyle/>
                    <a:p>
                      <a:pPr marL="0" marR="0">
                        <a:spcBef>
                          <a:spcPts val="0"/>
                        </a:spcBef>
                        <a:spcAft>
                          <a:spcPts val="0"/>
                        </a:spcAft>
                      </a:pPr>
                      <a:r>
                        <a:rPr lang="en-US" sz="1600" spc="-1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Issuance of RFP</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March 28, 2025</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21559">
                <a:tc>
                  <a:txBody>
                    <a:bodyPr/>
                    <a:lstStyle/>
                    <a:p>
                      <a:pPr marL="0" marR="0">
                        <a:spcBef>
                          <a:spcPts val="0"/>
                        </a:spcBef>
                        <a:spcAft>
                          <a:spcPts val="0"/>
                        </a:spcAft>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Pre-Proposal Networking Form (Optional)</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April 18, 2025</a:t>
                      </a:r>
                    </a:p>
                    <a:p>
                      <a:pPr algn="ct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21559">
                <a:tc>
                  <a:txBody>
                    <a:bodyPr/>
                    <a:lstStyle/>
                    <a:p>
                      <a:pPr marL="0" marR="0">
                        <a:spcBef>
                          <a:spcPts val="0"/>
                        </a:spcBef>
                        <a:spcAft>
                          <a:spcPts val="0"/>
                        </a:spcAft>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Written Questions</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April 18, 2025</a:t>
                      </a:r>
                    </a:p>
                    <a:p>
                      <a:pPr algn="ct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0195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Response to Written Questions/RFP Amendments</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April 25, 2025</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997289"/>
                  </a:ext>
                </a:extLst>
              </a:tr>
              <a:tr h="521559">
                <a:tc>
                  <a:txBody>
                    <a:bodyPr/>
                    <a:lstStyle/>
                    <a:p>
                      <a:pPr marL="0" marR="0" algn="l" defTabSz="914377" rtl="0" eaLnBrk="1" latinLnBrk="0" hangingPunct="1">
                        <a:spcBef>
                          <a:spcPts val="0"/>
                        </a:spcBef>
                        <a:spcAft>
                          <a:spcPts val="0"/>
                        </a:spcAft>
                      </a:pPr>
                      <a:r>
                        <a:rPr lang="en-US" sz="1600" kern="12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Proposal</a:t>
                      </a:r>
                    </a:p>
                    <a:p>
                      <a:pPr marL="0" marR="0" algn="l" defTabSz="914377" rtl="0" eaLnBrk="1" latinLnBrk="0" hangingPunct="1">
                        <a:spcBef>
                          <a:spcPts val="0"/>
                        </a:spcBef>
                        <a:spcAft>
                          <a:spcPts val="0"/>
                        </a:spcAft>
                      </a:pPr>
                      <a:r>
                        <a:rPr lang="en-US" sz="1600" kern="12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(Online Submission)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June 20, 2025</a:t>
                      </a:r>
                    </a:p>
                    <a:p>
                      <a:pPr algn="ct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80090"/>
                  </a:ext>
                </a:extLst>
              </a:tr>
              <a:tr h="521559">
                <a:tc>
                  <a:txBody>
                    <a:bodyPr/>
                    <a:lstStyle/>
                    <a:p>
                      <a:pPr marL="0" marR="0">
                        <a:spcBef>
                          <a:spcPts val="0"/>
                        </a:spcBef>
                        <a:spcAft>
                          <a:spcPts val="0"/>
                        </a:spcAft>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Reference Check Forms to the State</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June 20, 2025</a:t>
                      </a:r>
                    </a:p>
                    <a:p>
                      <a:pPr algn="ct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5951217"/>
                  </a:ext>
                </a:extLst>
              </a:tr>
              <a:tr h="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RFP Award Recommendation</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TBD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6330873"/>
                  </a:ext>
                </a:extLst>
              </a:tr>
            </a:tbl>
          </a:graphicData>
        </a:graphic>
      </p:graphicFrame>
    </p:spTree>
    <p:extLst>
      <p:ext uri="{BB962C8B-B14F-4D97-AF65-F5344CB8AC3E}">
        <p14:creationId xmlns:p14="http://schemas.microsoft.com/office/powerpoint/2010/main" val="428114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Executive Summary</a:t>
            </a: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a:solidFill>
                  <a:srgbClr val="101D49"/>
                </a:solidFill>
                <a:latin typeface="Times New Roman" panose="02020603050405020304" pitchFamily="18" charset="0"/>
                <a:cs typeface="Times New Roman" panose="02020603050405020304" pitchFamily="18" charset="0"/>
              </a:rPr>
              <a:t>The Executive Summary must be completed and submitted via the online submission process.  At a minimum, your Executive Summary must address the following (also outlined in Section 2.2 of the RFP):</a:t>
            </a:r>
          </a:p>
          <a:p>
            <a:pPr>
              <a:tabLst>
                <a:tab pos="3482975" algn="l"/>
              </a:tabLst>
            </a:pPr>
            <a:r>
              <a:rPr lang="en-US" sz="280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i="0">
                <a:solidFill>
                  <a:srgbClr val="101D49"/>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a:solidFill>
                <a:srgbClr val="101D49"/>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Attestation Form</a:t>
            </a:r>
          </a:p>
        </p:txBody>
      </p:sp>
      <p:sp>
        <p:nvSpPr>
          <p:cNvPr id="6" name="Content Placeholder 5"/>
          <p:cNvSpPr>
            <a:spLocks noGrp="1"/>
          </p:cNvSpPr>
          <p:nvPr>
            <p:ph idx="1"/>
          </p:nvPr>
        </p:nvSpPr>
        <p:spPr>
          <a:xfrm>
            <a:off x="1371600" y="2029521"/>
            <a:ext cx="9601200" cy="3860341"/>
          </a:xfrm>
        </p:spPr>
        <p:txBody>
          <a:bodyPr>
            <a:normAutofit/>
          </a:bodyPr>
          <a:lstStyle/>
          <a:p>
            <a:r>
              <a:rPr lang="en-US" sz="2800">
                <a:solidFill>
                  <a:srgbClr val="101D49"/>
                </a:solidFill>
                <a:latin typeface="Times New Roman" panose="02020603050405020304" pitchFamily="18" charset="0"/>
                <a:cs typeface="Times New Roman" panose="02020603050405020304" pitchFamily="18" charset="0"/>
              </a:rPr>
              <a:t>The Attestation Form (Attachment J) must be completed.</a:t>
            </a:r>
          </a:p>
          <a:p>
            <a:pPr lvl="1"/>
            <a:r>
              <a:rPr lang="en-US" sz="2800" i="0">
                <a:solidFill>
                  <a:srgbClr val="101D49"/>
                </a:solidFill>
                <a:latin typeface="Times New Roman" panose="02020603050405020304" pitchFamily="18" charset="0"/>
                <a:cs typeface="Times New Roman" panose="02020603050405020304" pitchFamily="18" charset="0"/>
              </a:rPr>
              <a:t>Mandatory Submission and Requirements</a:t>
            </a:r>
          </a:p>
          <a:p>
            <a:pPr lvl="1"/>
            <a:r>
              <a:rPr lang="en-US" sz="2800" i="0">
                <a:solidFill>
                  <a:srgbClr val="101D49"/>
                </a:solidFill>
                <a:latin typeface="Times New Roman" panose="02020603050405020304" pitchFamily="18" charset="0"/>
                <a:cs typeface="Times New Roman" panose="02020603050405020304" pitchFamily="18" charset="0"/>
              </a:rPr>
              <a:t>Confirm Mutual Understanding and Submission</a:t>
            </a:r>
          </a:p>
          <a:p>
            <a:pPr lvl="1"/>
            <a:r>
              <a:rPr lang="en-US" sz="2800" i="0">
                <a:solidFill>
                  <a:srgbClr val="101D49"/>
                </a:solidFill>
                <a:latin typeface="Times New Roman" panose="02020603050405020304" pitchFamily="18" charset="0"/>
                <a:cs typeface="Times New Roman" panose="02020603050405020304" pitchFamily="18" charset="0"/>
              </a:rPr>
              <a:t>Claim Clarification (Buy Indiana), if applicable </a:t>
            </a:r>
          </a:p>
          <a:p>
            <a:pPr lvl="1"/>
            <a:r>
              <a:rPr lang="en-US" sz="2800" i="0">
                <a:solidFill>
                  <a:srgbClr val="101D49"/>
                </a:solidFill>
                <a:latin typeface="Times New Roman" panose="02020603050405020304" pitchFamily="18" charset="0"/>
                <a:cs typeface="Times New Roman" panose="02020603050405020304" pitchFamily="18" charset="0"/>
              </a:rPr>
              <a:t>Subcontractors per RFP 2.3.10</a:t>
            </a:r>
          </a:p>
          <a:p>
            <a:pPr lvl="1"/>
            <a:r>
              <a:rPr lang="en-US" sz="2800" i="0">
                <a:solidFill>
                  <a:srgbClr val="101D49"/>
                </a:solidFill>
                <a:latin typeface="Times New Roman" panose="02020603050405020304" pitchFamily="18" charset="0"/>
                <a:cs typeface="Times New Roman" panose="02020603050405020304" pitchFamily="18" charset="0"/>
              </a:rPr>
              <a:t>Confidential / Redacted File Information</a:t>
            </a:r>
          </a:p>
        </p:txBody>
      </p:sp>
    </p:spTree>
    <p:extLst>
      <p:ext uri="{BB962C8B-B14F-4D97-AF65-F5344CB8AC3E}">
        <p14:creationId xmlns:p14="http://schemas.microsoft.com/office/powerpoint/2010/main" val="2904595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2004647"/>
            <a:ext cx="9601200" cy="3212432"/>
          </a:xfrm>
        </p:spPr>
        <p:txBody>
          <a:bodyPr>
            <a:normAutofit fontScale="77500" lnSpcReduction="20000"/>
          </a:bodyPr>
          <a:lstStyle/>
          <a:p>
            <a:r>
              <a:rPr lang="en-US" sz="2600">
                <a:solidFill>
                  <a:srgbClr val="101D49"/>
                </a:solidFill>
                <a:latin typeface="Times New Roman" panose="02020603050405020304" pitchFamily="18" charset="0"/>
                <a:cs typeface="Times New Roman" panose="02020603050405020304" pitchFamily="18" charset="0"/>
              </a:rPr>
              <a:t>Confidential Information (RFP Main Document - Section 1.15)</a:t>
            </a:r>
          </a:p>
          <a:p>
            <a:pPr lvl="1"/>
            <a:r>
              <a:rPr lang="en-US" sz="2200" i="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a:solidFill>
                  <a:srgbClr val="101D49"/>
                </a:solidFill>
                <a:latin typeface="Times New Roman" panose="02020603050405020304" pitchFamily="18" charset="0"/>
                <a:cs typeface="Times New Roman" panose="02020603050405020304" pitchFamily="18" charset="0"/>
              </a:rPr>
              <a:t>Attestation Form (Attachment J)</a:t>
            </a:r>
            <a:r>
              <a:rPr lang="en-US" sz="2200" i="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2200" b="1" i="0" u="sng">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a:solidFill>
                <a:schemeClr val="tx1"/>
              </a:solidFill>
            </a:endParaRPr>
          </a:p>
        </p:txBody>
      </p:sp>
    </p:spTree>
    <p:extLst>
      <p:ext uri="{BB962C8B-B14F-4D97-AF65-F5344CB8AC3E}">
        <p14:creationId xmlns:p14="http://schemas.microsoft.com/office/powerpoint/2010/main" val="4228047995"/>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2199bfba-a409-4f13-b0c4-18b45933d88d}" enabled="0" method="" siteId="{2199bfba-a409-4f13-b0c4-18b45933d88d}" removed="1"/>
</clbl:labelList>
</file>

<file path=docProps/app.xml><?xml version="1.0" encoding="utf-8"?>
<Properties xmlns="http://schemas.openxmlformats.org/officeDocument/2006/extended-properties" xmlns:vt="http://schemas.openxmlformats.org/officeDocument/2006/docPropsVTypes">
  <Template>TM10001105[[fn=Crop]]</Template>
  <TotalTime>950</TotalTime>
  <Words>3172</Words>
  <Application>Microsoft Office PowerPoint</Application>
  <PresentationFormat>Widescreen</PresentationFormat>
  <Paragraphs>347</Paragraphs>
  <Slides>35</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Calibri</vt:lpstr>
      <vt:lpstr>Courier</vt:lpstr>
      <vt:lpstr>Franklin Gothic Book</vt:lpstr>
      <vt:lpstr>Garamond</vt:lpstr>
      <vt:lpstr>Times New Roman</vt:lpstr>
      <vt:lpstr>Wingdings</vt:lpstr>
      <vt:lpstr>Crop</vt:lpstr>
      <vt:lpstr>Request for Proposal 25-83668 Office Furniture Products and Space Design  Indiana Department of Administration On Behalf Of  All State Agencies  Pre-Proposal Conference    Angela Embry IDOA/Procurement Division</vt:lpstr>
      <vt:lpstr>Agenda</vt:lpstr>
      <vt:lpstr>General Information</vt:lpstr>
      <vt:lpstr>Purpose of the RFP</vt:lpstr>
      <vt:lpstr>Term of Contract</vt:lpstr>
      <vt:lpstr>Key Dates</vt:lpstr>
      <vt:lpstr>Executive Summary</vt:lpstr>
      <vt:lpstr>Attestation Form</vt:lpstr>
      <vt:lpstr>Confidential Information</vt:lpstr>
      <vt:lpstr>Indiana Economic Impact Form (IEI)</vt:lpstr>
      <vt:lpstr>Business Proposal (Attachment E)</vt:lpstr>
      <vt:lpstr>Technical Proposal (Attachment F)</vt:lpstr>
      <vt:lpstr>Cost Proposal (Attachment D)</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Submission Requirements </vt:lpstr>
      <vt:lpstr>Optional Submission Forms/Documents </vt:lpstr>
      <vt:lpstr>Required Submission Forms/Documents </vt:lpstr>
      <vt:lpstr>Additional Information</vt:lpstr>
      <vt:lpstr>Questions </vt:lpstr>
      <vt:lpstr>                           Thank You Angela Embry anembry@idoa.in.gov  All State Agencies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Embry, Angela</cp:lastModifiedBy>
  <cp:revision>23</cp:revision>
  <dcterms:created xsi:type="dcterms:W3CDTF">2018-02-20T21:33:06Z</dcterms:created>
  <dcterms:modified xsi:type="dcterms:W3CDTF">2025-04-11T11:34:58Z</dcterms:modified>
</cp:coreProperties>
</file>